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4"/>
  </p:notesMasterIdLst>
  <p:sldIdLst>
    <p:sldId id="404" r:id="rId5"/>
    <p:sldId id="443" r:id="rId6"/>
    <p:sldId id="405" r:id="rId7"/>
    <p:sldId id="450" r:id="rId8"/>
    <p:sldId id="449" r:id="rId9"/>
    <p:sldId id="451" r:id="rId10"/>
    <p:sldId id="408" r:id="rId11"/>
    <p:sldId id="384" r:id="rId12"/>
    <p:sldId id="446" r:id="rId13"/>
    <p:sldId id="382" r:id="rId14"/>
    <p:sldId id="385" r:id="rId15"/>
    <p:sldId id="388" r:id="rId16"/>
    <p:sldId id="387" r:id="rId17"/>
    <p:sldId id="390" r:id="rId18"/>
    <p:sldId id="386" r:id="rId19"/>
    <p:sldId id="383" r:id="rId20"/>
    <p:sldId id="391" r:id="rId21"/>
    <p:sldId id="428" r:id="rId22"/>
    <p:sldId id="381" r:id="rId23"/>
  </p:sldIdLst>
  <p:sldSz cx="12192000" cy="6858000"/>
  <p:notesSz cx="6805613" cy="99441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9D9D9"/>
    <a:srgbClr val="F1F1F1"/>
    <a:srgbClr val="1A3666"/>
    <a:srgbClr val="269A45"/>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35" autoAdjust="0"/>
    <p:restoredTop sz="94434" autoAdjust="0"/>
  </p:normalViewPr>
  <p:slideViewPr>
    <p:cSldViewPr snapToGrid="0">
      <p:cViewPr varScale="1">
        <p:scale>
          <a:sx n="120" d="100"/>
          <a:sy n="120" d="100"/>
        </p:scale>
        <p:origin x="180" y="96"/>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p:scale>
          <a:sx n="87" d="100"/>
          <a:sy n="87" d="100"/>
        </p:scale>
        <p:origin x="2112" y="-85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54939" y="0"/>
            <a:ext cx="2949099" cy="498932"/>
          </a:xfrm>
          <a:prstGeom prst="rect">
            <a:avLst/>
          </a:prstGeom>
        </p:spPr>
        <p:txBody>
          <a:bodyPr vert="horz" lIns="91440" tIns="45720" rIns="91440" bIns="45720" rtlCol="0"/>
          <a:lstStyle>
            <a:lvl1pPr algn="r">
              <a:defRPr sz="1200"/>
            </a:lvl1pPr>
          </a:lstStyle>
          <a:p>
            <a:fld id="{C7CF6AE1-1E6F-44FA-A1FC-771B8A89E211}" type="datetimeFigureOut">
              <a:rPr lang="nb-NO" smtClean="0"/>
              <a:t>13.12.2023</a:t>
            </a:fld>
            <a:endParaRPr lang="nb-NO"/>
          </a:p>
        </p:txBody>
      </p:sp>
      <p:sp>
        <p:nvSpPr>
          <p:cNvPr id="4" name="Plassholder for lysbilde 3"/>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0562" y="4785598"/>
            <a:ext cx="5444490" cy="3915489"/>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9445170"/>
            <a:ext cx="2949099" cy="498931"/>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54939" y="9445170"/>
            <a:ext cx="2949099" cy="498931"/>
          </a:xfrm>
          <a:prstGeom prst="rect">
            <a:avLst/>
          </a:prstGeom>
        </p:spPr>
        <p:txBody>
          <a:bodyPr vert="horz" lIns="91440" tIns="45720" rIns="91440" bIns="45720" rtlCol="0" anchor="b"/>
          <a:lstStyle>
            <a:lvl1pPr algn="r">
              <a:defRPr sz="1200"/>
            </a:lvl1pPr>
          </a:lstStyle>
          <a:p>
            <a:fld id="{3EDB0897-62B0-4C60-809C-BFFB55A7C902}" type="slidenum">
              <a:rPr lang="nb-NO" smtClean="0"/>
              <a:t>‹#›</a:t>
            </a:fld>
            <a:endParaRPr lang="nb-NO"/>
          </a:p>
        </p:txBody>
      </p:sp>
    </p:spTree>
    <p:extLst>
      <p:ext uri="{BB962C8B-B14F-4D97-AF65-F5344CB8AC3E}">
        <p14:creationId xmlns:p14="http://schemas.microsoft.com/office/powerpoint/2010/main" val="21821690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i="0" dirty="0"/>
          </a:p>
        </p:txBody>
      </p:sp>
      <p:sp>
        <p:nvSpPr>
          <p:cNvPr id="4" name="Plassholder for lysbildenummer 3"/>
          <p:cNvSpPr>
            <a:spLocks noGrp="1"/>
          </p:cNvSpPr>
          <p:nvPr>
            <p:ph type="sldNum" sz="quarter" idx="10"/>
          </p:nvPr>
        </p:nvSpPr>
        <p:spPr/>
        <p:txBody>
          <a:bodyPr/>
          <a:lstStyle/>
          <a:p>
            <a:fld id="{95BBF806-026A-45BF-B0F0-B95A55C9444E}" type="slidenum">
              <a:rPr lang="nb-NO" smtClean="0">
                <a:solidFill>
                  <a:prstClr val="black"/>
                </a:solidFill>
              </a:rPr>
              <a:pPr/>
              <a:t>1</a:t>
            </a:fld>
            <a:endParaRPr lang="nb-NO">
              <a:solidFill>
                <a:prstClr val="black"/>
              </a:solidFill>
            </a:endParaRPr>
          </a:p>
        </p:txBody>
      </p:sp>
    </p:spTree>
    <p:extLst>
      <p:ext uri="{BB962C8B-B14F-4D97-AF65-F5344CB8AC3E}">
        <p14:creationId xmlns:p14="http://schemas.microsoft.com/office/powerpoint/2010/main" val="24311586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i="0" kern="1200" dirty="0" err="1">
                <a:solidFill>
                  <a:schemeClr val="tx1"/>
                </a:solidFill>
                <a:effectLst/>
                <a:latin typeface="+mn-lt"/>
                <a:ea typeface="+mn-ea"/>
                <a:cs typeface="+mn-cs"/>
              </a:rPr>
              <a:t>Effective</a:t>
            </a:r>
            <a:r>
              <a:rPr lang="nb-NO" sz="1200" i="0" kern="1200" dirty="0">
                <a:solidFill>
                  <a:schemeClr val="tx1"/>
                </a:solidFill>
                <a:effectLst/>
                <a:latin typeface="+mn-lt"/>
                <a:ea typeface="+mn-ea"/>
                <a:cs typeface="+mn-cs"/>
              </a:rPr>
              <a:t> </a:t>
            </a:r>
            <a:r>
              <a:rPr lang="nb-NO" sz="1200" i="0" kern="1200" dirty="0" err="1">
                <a:solidFill>
                  <a:schemeClr val="tx1"/>
                </a:solidFill>
                <a:effectLst/>
                <a:latin typeface="+mn-lt"/>
                <a:ea typeface="+mn-ea"/>
                <a:cs typeface="+mn-cs"/>
              </a:rPr>
              <a:t>emergency</a:t>
            </a:r>
            <a:r>
              <a:rPr lang="nb-NO" sz="1200" i="0" kern="1200" dirty="0">
                <a:solidFill>
                  <a:schemeClr val="tx1"/>
                </a:solidFill>
                <a:effectLst/>
                <a:latin typeface="+mn-lt"/>
                <a:ea typeface="+mn-ea"/>
                <a:cs typeface="+mn-cs"/>
              </a:rPr>
              <a:t> </a:t>
            </a:r>
            <a:r>
              <a:rPr lang="nb-NO" sz="1200" i="0" kern="1200" dirty="0" err="1">
                <a:solidFill>
                  <a:schemeClr val="tx1"/>
                </a:solidFill>
                <a:effectLst/>
                <a:latin typeface="+mn-lt"/>
                <a:ea typeface="+mn-ea"/>
                <a:cs typeface="+mn-cs"/>
              </a:rPr>
              <a:t>preparedness</a:t>
            </a:r>
            <a:r>
              <a:rPr lang="nb-NO" sz="1200" i="0" kern="1200" dirty="0">
                <a:solidFill>
                  <a:schemeClr val="tx1"/>
                </a:solidFill>
                <a:effectLst/>
                <a:latin typeface="+mn-lt"/>
                <a:ea typeface="+mn-ea"/>
                <a:cs typeface="+mn-cs"/>
              </a:rPr>
              <a:t> must be </a:t>
            </a:r>
            <a:r>
              <a:rPr lang="nb-NO" sz="1200" i="0" kern="1200" dirty="0" err="1">
                <a:solidFill>
                  <a:schemeClr val="tx1"/>
                </a:solidFill>
                <a:effectLst/>
                <a:latin typeface="+mn-lt"/>
                <a:ea typeface="+mn-ea"/>
                <a:cs typeface="+mn-cs"/>
              </a:rPr>
              <a:t>built</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on</a:t>
            </a:r>
            <a:r>
              <a:rPr lang="nb-NO" sz="1200" i="0" kern="1200" baseline="0" dirty="0">
                <a:solidFill>
                  <a:schemeClr val="tx1"/>
                </a:solidFill>
                <a:effectLst/>
                <a:latin typeface="+mn-lt"/>
                <a:ea typeface="+mn-ea"/>
                <a:cs typeface="+mn-cs"/>
              </a:rPr>
              <a:t> a solid </a:t>
            </a:r>
            <a:r>
              <a:rPr lang="nb-NO" sz="1200" i="0" kern="1200" baseline="0" dirty="0" err="1">
                <a:solidFill>
                  <a:schemeClr val="tx1"/>
                </a:solidFill>
                <a:effectLst/>
                <a:latin typeface="+mn-lt"/>
                <a:ea typeface="+mn-ea"/>
                <a:cs typeface="+mn-cs"/>
              </a:rPr>
              <a:t>scientific</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knowledge</a:t>
            </a:r>
            <a:r>
              <a:rPr lang="nb-NO" sz="1200" i="0" kern="1200" baseline="0" dirty="0">
                <a:solidFill>
                  <a:schemeClr val="tx1"/>
                </a:solidFill>
                <a:effectLst/>
                <a:latin typeface="+mn-lt"/>
                <a:ea typeface="+mn-ea"/>
                <a:cs typeface="+mn-cs"/>
              </a:rPr>
              <a:t> base. New </a:t>
            </a:r>
            <a:r>
              <a:rPr lang="nb-NO" sz="1200" i="0" kern="1200" baseline="0" dirty="0" err="1">
                <a:solidFill>
                  <a:schemeClr val="tx1"/>
                </a:solidFill>
                <a:effectLst/>
                <a:latin typeface="+mn-lt"/>
                <a:ea typeface="+mn-ea"/>
                <a:cs typeface="+mn-cs"/>
              </a:rPr>
              <a:t>methods</a:t>
            </a:r>
            <a:r>
              <a:rPr lang="nb-NO" sz="1200" i="0" kern="1200" baseline="0" dirty="0">
                <a:solidFill>
                  <a:schemeClr val="tx1"/>
                </a:solidFill>
                <a:effectLst/>
                <a:latin typeface="+mn-lt"/>
                <a:ea typeface="+mn-ea"/>
                <a:cs typeface="+mn-cs"/>
              </a:rPr>
              <a:t> for </a:t>
            </a:r>
            <a:r>
              <a:rPr lang="nb-NO" sz="1200" i="0" kern="1200" baseline="0" dirty="0" err="1">
                <a:solidFill>
                  <a:schemeClr val="tx1"/>
                </a:solidFill>
                <a:effectLst/>
                <a:latin typeface="+mn-lt"/>
                <a:ea typeface="+mn-ea"/>
                <a:cs typeface="+mn-cs"/>
              </a:rPr>
              <a:t>developing</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mathematical</a:t>
            </a:r>
            <a:r>
              <a:rPr lang="nb-NO" sz="1200" i="0" kern="1200" baseline="0" dirty="0">
                <a:solidFill>
                  <a:schemeClr val="tx1"/>
                </a:solidFill>
                <a:effectLst/>
                <a:latin typeface="+mn-lt"/>
                <a:ea typeface="+mn-ea"/>
                <a:cs typeface="+mn-cs"/>
              </a:rPr>
              <a:t> and </a:t>
            </a:r>
            <a:r>
              <a:rPr lang="nb-NO" sz="1200" i="0" kern="1200" baseline="0" dirty="0" err="1">
                <a:solidFill>
                  <a:schemeClr val="tx1"/>
                </a:solidFill>
                <a:effectLst/>
                <a:latin typeface="+mn-lt"/>
                <a:ea typeface="+mn-ea"/>
                <a:cs typeface="+mn-cs"/>
              </a:rPr>
              <a:t>epidemiological</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models</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will</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allow</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us</a:t>
            </a:r>
            <a:r>
              <a:rPr lang="nb-NO" sz="1200" i="0" kern="1200" baseline="0" dirty="0">
                <a:solidFill>
                  <a:schemeClr val="tx1"/>
                </a:solidFill>
                <a:effectLst/>
                <a:latin typeface="+mn-lt"/>
                <a:ea typeface="+mn-ea"/>
                <a:cs typeface="+mn-cs"/>
              </a:rPr>
              <a:t> to </a:t>
            </a:r>
            <a:r>
              <a:rPr lang="nb-NO" sz="1200" i="0" kern="1200" baseline="0" dirty="0" err="1">
                <a:solidFill>
                  <a:schemeClr val="tx1"/>
                </a:solidFill>
                <a:effectLst/>
                <a:latin typeface="+mn-lt"/>
                <a:ea typeface="+mn-ea"/>
                <a:cs typeface="+mn-cs"/>
              </a:rPr>
              <a:t>apply</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this</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knowledge</a:t>
            </a:r>
            <a:r>
              <a:rPr lang="nb-NO" sz="1200" i="0" kern="1200" baseline="0" dirty="0">
                <a:solidFill>
                  <a:schemeClr val="tx1"/>
                </a:solidFill>
                <a:effectLst/>
                <a:latin typeface="+mn-lt"/>
                <a:ea typeface="+mn-ea"/>
                <a:cs typeface="+mn-cs"/>
              </a:rPr>
              <a:t> to </a:t>
            </a:r>
            <a:r>
              <a:rPr lang="nb-NO" sz="1200" i="0" kern="1200" baseline="0" dirty="0" err="1">
                <a:solidFill>
                  <a:schemeClr val="tx1"/>
                </a:solidFill>
                <a:effectLst/>
                <a:latin typeface="+mn-lt"/>
                <a:ea typeface="+mn-ea"/>
                <a:cs typeface="+mn-cs"/>
              </a:rPr>
              <a:t>the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development</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of</a:t>
            </a:r>
            <a:r>
              <a:rPr lang="nb-NO" sz="1200" i="0" kern="1200" baseline="0" dirty="0">
                <a:solidFill>
                  <a:schemeClr val="tx1"/>
                </a:solidFill>
                <a:effectLst/>
                <a:latin typeface="+mn-lt"/>
                <a:ea typeface="+mn-ea"/>
                <a:cs typeface="+mn-cs"/>
              </a:rPr>
              <a:t> scenarios, </a:t>
            </a:r>
            <a:r>
              <a:rPr lang="nb-NO" sz="1200" i="0" kern="1200" baseline="0" dirty="0" err="1">
                <a:solidFill>
                  <a:schemeClr val="tx1"/>
                </a:solidFill>
                <a:effectLst/>
                <a:latin typeface="+mn-lt"/>
                <a:ea typeface="+mn-ea"/>
                <a:cs typeface="+mn-cs"/>
              </a:rPr>
              <a:t>which</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can</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help</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us</a:t>
            </a:r>
            <a:r>
              <a:rPr lang="nb-NO" sz="1200" i="0" kern="1200" baseline="0" dirty="0">
                <a:solidFill>
                  <a:schemeClr val="tx1"/>
                </a:solidFill>
                <a:effectLst/>
                <a:latin typeface="+mn-lt"/>
                <a:ea typeface="+mn-ea"/>
                <a:cs typeface="+mn-cs"/>
              </a:rPr>
              <a:t> to </a:t>
            </a:r>
            <a:r>
              <a:rPr lang="nb-NO" sz="1200" i="0" kern="1200" baseline="0" dirty="0" err="1">
                <a:solidFill>
                  <a:schemeClr val="tx1"/>
                </a:solidFill>
                <a:effectLst/>
                <a:latin typeface="+mn-lt"/>
                <a:ea typeface="+mn-ea"/>
                <a:cs typeface="+mn-cs"/>
              </a:rPr>
              <a:t>predict</a:t>
            </a:r>
            <a:r>
              <a:rPr lang="nb-NO" sz="1200" i="0" kern="1200" baseline="0" dirty="0">
                <a:solidFill>
                  <a:schemeClr val="tx1"/>
                </a:solidFill>
                <a:effectLst/>
                <a:latin typeface="+mn-lt"/>
                <a:ea typeface="+mn-ea"/>
                <a:cs typeface="+mn-cs"/>
              </a:rPr>
              <a:t> and </a:t>
            </a:r>
            <a:r>
              <a:rPr lang="nb-NO" sz="1200" i="0" kern="1200" baseline="0" dirty="0" err="1">
                <a:solidFill>
                  <a:schemeClr val="tx1"/>
                </a:solidFill>
                <a:effectLst/>
                <a:latin typeface="+mn-lt"/>
                <a:ea typeface="+mn-ea"/>
                <a:cs typeface="+mn-cs"/>
              </a:rPr>
              <a:t>prepare</a:t>
            </a:r>
            <a:r>
              <a:rPr lang="nb-NO" sz="1200" i="0" kern="1200" baseline="0" dirty="0">
                <a:solidFill>
                  <a:schemeClr val="tx1"/>
                </a:solidFill>
                <a:effectLst/>
                <a:latin typeface="+mn-lt"/>
                <a:ea typeface="+mn-ea"/>
                <a:cs typeface="+mn-cs"/>
              </a:rPr>
              <a:t> for </a:t>
            </a:r>
            <a:r>
              <a:rPr lang="nb-NO" sz="1200" i="0" kern="1200" baseline="0" dirty="0" err="1">
                <a:solidFill>
                  <a:schemeClr val="tx1"/>
                </a:solidFill>
                <a:effectLst/>
                <a:latin typeface="+mn-lt"/>
                <a:ea typeface="+mn-ea"/>
                <a:cs typeface="+mn-cs"/>
              </a:rPr>
              <a:t>future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outbreaks</a:t>
            </a:r>
            <a:r>
              <a:rPr lang="nb-NO" sz="1200" i="0" kern="1200" baseline="0" dirty="0">
                <a:solidFill>
                  <a:schemeClr val="tx1"/>
                </a:solidFill>
                <a:effectLst/>
                <a:latin typeface="+mn-lt"/>
                <a:ea typeface="+mn-ea"/>
                <a:cs typeface="+mn-cs"/>
              </a:rPr>
              <a:t> and </a:t>
            </a:r>
            <a:r>
              <a:rPr lang="nb-NO" sz="1200" i="0" kern="1200" baseline="0" dirty="0" err="1">
                <a:solidFill>
                  <a:schemeClr val="tx1"/>
                </a:solidFill>
                <a:effectLst/>
                <a:latin typeface="+mn-lt"/>
                <a:ea typeface="+mn-ea"/>
                <a:cs typeface="+mn-cs"/>
              </a:rPr>
              <a:t>health</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threats</a:t>
            </a:r>
            <a:r>
              <a:rPr lang="nb-NO" sz="1200" i="0" kern="1200" baseline="0" dirty="0">
                <a:solidFill>
                  <a:schemeClr val="tx1"/>
                </a:solidFill>
                <a:effectLst/>
                <a:latin typeface="+mn-lt"/>
                <a:ea typeface="+mn-ea"/>
                <a:cs typeface="+mn-cs"/>
              </a:rPr>
              <a:t>. </a:t>
            </a:r>
          </a:p>
          <a:p>
            <a:endParaRPr lang="nb-NO" sz="1200" i="0" kern="1200" dirty="0">
              <a:solidFill>
                <a:schemeClr val="tx1"/>
              </a:solidFill>
              <a:effectLst/>
              <a:latin typeface="+mn-lt"/>
              <a:ea typeface="+mn-ea"/>
              <a:cs typeface="+mn-cs"/>
            </a:endParaRPr>
          </a:p>
          <a:p>
            <a:r>
              <a:rPr lang="nb-NO" sz="1200" i="0" kern="1200" dirty="0">
                <a:solidFill>
                  <a:schemeClr val="tx1"/>
                </a:solidFill>
                <a:effectLst/>
                <a:latin typeface="+mn-lt"/>
                <a:ea typeface="+mn-ea"/>
                <a:cs typeface="+mn-cs"/>
              </a:rPr>
              <a:t>For</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example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this</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means</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that</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can</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describe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the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burden</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of</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disease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with</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better</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accuracy</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but</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can</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also</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develop</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mathematical</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models</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of</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disease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burden</a:t>
            </a:r>
            <a:r>
              <a:rPr lang="nb-NO" sz="1200" i="0" kern="1200" baseline="0" dirty="0">
                <a:solidFill>
                  <a:schemeClr val="tx1"/>
                </a:solidFill>
                <a:effectLst/>
                <a:latin typeface="+mn-lt"/>
                <a:ea typeface="+mn-ea"/>
                <a:cs typeface="+mn-cs"/>
              </a:rPr>
              <a:t> in </a:t>
            </a:r>
            <a:r>
              <a:rPr lang="nb-NO" sz="1200" i="0" kern="1200" baseline="0" dirty="0" err="1">
                <a:solidFill>
                  <a:schemeClr val="tx1"/>
                </a:solidFill>
                <a:effectLst/>
                <a:latin typeface="+mn-lt"/>
                <a:ea typeface="+mn-ea"/>
                <a:cs typeface="+mn-cs"/>
              </a:rPr>
              <a:t>the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future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Modelling</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can</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also</a:t>
            </a:r>
            <a:r>
              <a:rPr lang="nb-NO" sz="1200" i="0" kern="1200" baseline="0" dirty="0">
                <a:solidFill>
                  <a:schemeClr val="tx1"/>
                </a:solidFill>
                <a:effectLst/>
                <a:latin typeface="+mn-lt"/>
                <a:ea typeface="+mn-ea"/>
                <a:cs typeface="+mn-cs"/>
              </a:rPr>
              <a:t> be used to </a:t>
            </a:r>
            <a:r>
              <a:rPr lang="nb-NO" sz="1200" i="0" kern="1200" baseline="0" dirty="0" err="1">
                <a:solidFill>
                  <a:schemeClr val="tx1"/>
                </a:solidFill>
                <a:effectLst/>
                <a:latin typeface="+mn-lt"/>
                <a:ea typeface="+mn-ea"/>
                <a:cs typeface="+mn-cs"/>
              </a:rPr>
              <a:t>describe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the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expected</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effect</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of</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public</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health</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interventions</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before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implementing</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them</a:t>
            </a:r>
            <a:r>
              <a:rPr lang="nb-NO" sz="1200" i="0" kern="1200" baseline="0" dirty="0">
                <a:solidFill>
                  <a:schemeClr val="tx1"/>
                </a:solidFill>
                <a:effectLst/>
                <a:latin typeface="+mn-lt"/>
                <a:ea typeface="+mn-ea"/>
                <a:cs typeface="+mn-cs"/>
              </a:rPr>
              <a:t> – for </a:t>
            </a:r>
            <a:r>
              <a:rPr lang="nb-NO" sz="1200" i="0" kern="1200" baseline="0" dirty="0" err="1">
                <a:solidFill>
                  <a:schemeClr val="tx1"/>
                </a:solidFill>
                <a:effectLst/>
                <a:latin typeface="+mn-lt"/>
                <a:ea typeface="+mn-ea"/>
                <a:cs typeface="+mn-cs"/>
              </a:rPr>
              <a:t>example</a:t>
            </a:r>
            <a:r>
              <a:rPr lang="nb-NO" sz="1200" i="0" kern="1200" baseline="0" dirty="0">
                <a:solidFill>
                  <a:schemeClr val="tx1"/>
                </a:solidFill>
                <a:effectLst/>
                <a:latin typeface="+mn-lt"/>
                <a:ea typeface="+mn-ea"/>
                <a:cs typeface="+mn-cs"/>
              </a:rPr>
              <a:t> in </a:t>
            </a:r>
            <a:r>
              <a:rPr lang="nb-NO" sz="1200" i="0" kern="1200" baseline="0" dirty="0" err="1">
                <a:solidFill>
                  <a:schemeClr val="tx1"/>
                </a:solidFill>
                <a:effectLst/>
                <a:latin typeface="+mn-lt"/>
                <a:ea typeface="+mn-ea"/>
                <a:cs typeface="+mn-cs"/>
              </a:rPr>
              <a:t>the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introduction</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of</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new</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vaccines</a:t>
            </a:r>
            <a:r>
              <a:rPr lang="nb-NO" sz="1200" i="0" kern="1200" baseline="0" dirty="0">
                <a:solidFill>
                  <a:schemeClr val="tx1"/>
                </a:solidFill>
                <a:effectLst/>
                <a:latin typeface="+mn-lt"/>
                <a:ea typeface="+mn-ea"/>
                <a:cs typeface="+mn-cs"/>
              </a:rPr>
              <a:t>.</a:t>
            </a:r>
          </a:p>
        </p:txBody>
      </p:sp>
      <p:sp>
        <p:nvSpPr>
          <p:cNvPr id="4" name="Plassholder for lysbildenummer 3"/>
          <p:cNvSpPr>
            <a:spLocks noGrp="1"/>
          </p:cNvSpPr>
          <p:nvPr>
            <p:ph type="sldNum" sz="quarter" idx="10"/>
          </p:nvPr>
        </p:nvSpPr>
        <p:spPr/>
        <p:txBody>
          <a:bodyPr/>
          <a:lstStyle/>
          <a:p>
            <a:fld id="{95BBF806-026A-45BF-B0F0-B95A55C9444E}" type="slidenum">
              <a:rPr lang="nb-NO" smtClean="0">
                <a:solidFill>
                  <a:prstClr val="black"/>
                </a:solidFill>
              </a:rPr>
              <a:pPr/>
              <a:t>10</a:t>
            </a:fld>
            <a:endParaRPr lang="nb-NO">
              <a:solidFill>
                <a:prstClr val="black"/>
              </a:solidFill>
            </a:endParaRPr>
          </a:p>
        </p:txBody>
      </p:sp>
    </p:spTree>
    <p:extLst>
      <p:ext uri="{BB962C8B-B14F-4D97-AF65-F5344CB8AC3E}">
        <p14:creationId xmlns:p14="http://schemas.microsoft.com/office/powerpoint/2010/main" val="11592071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200" i="0" kern="1200" dirty="0">
                <a:solidFill>
                  <a:schemeClr val="tx1"/>
                </a:solidFill>
                <a:effectLst/>
                <a:latin typeface="+mn-lt"/>
                <a:ea typeface="+mn-ea"/>
                <a:cs typeface="+mn-cs"/>
              </a:rPr>
              <a:t>The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amount</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of</a:t>
            </a:r>
            <a:r>
              <a:rPr lang="nb-NO" sz="1200" i="0" kern="1200" baseline="0" dirty="0">
                <a:solidFill>
                  <a:schemeClr val="tx1"/>
                </a:solidFill>
                <a:effectLst/>
                <a:latin typeface="+mn-lt"/>
                <a:ea typeface="+mn-ea"/>
                <a:cs typeface="+mn-cs"/>
              </a:rPr>
              <a:t> data </a:t>
            </a:r>
            <a:r>
              <a:rPr lang="nb-NO" sz="1200" i="0" kern="1200" baseline="0" dirty="0" err="1">
                <a:solidFill>
                  <a:schemeClr val="tx1"/>
                </a:solidFill>
                <a:effectLst/>
                <a:latin typeface="+mn-lt"/>
                <a:ea typeface="+mn-ea"/>
                <a:cs typeface="+mn-cs"/>
              </a:rPr>
              <a:t>available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about</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health</a:t>
            </a:r>
            <a:r>
              <a:rPr lang="nb-NO" sz="1200" i="0" kern="1200" baseline="0" dirty="0">
                <a:solidFill>
                  <a:schemeClr val="tx1"/>
                </a:solidFill>
                <a:effectLst/>
                <a:latin typeface="+mn-lt"/>
                <a:ea typeface="+mn-ea"/>
                <a:cs typeface="+mn-cs"/>
              </a:rPr>
              <a:t> and </a:t>
            </a:r>
            <a:r>
              <a:rPr lang="nb-NO" sz="1200" i="0" kern="1200" baseline="0" dirty="0" err="1">
                <a:solidFill>
                  <a:schemeClr val="tx1"/>
                </a:solidFill>
                <a:effectLst/>
                <a:latin typeface="+mn-lt"/>
                <a:ea typeface="+mn-ea"/>
                <a:cs typeface="+mn-cs"/>
              </a:rPr>
              <a:t>health</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care</a:t>
            </a:r>
            <a:r>
              <a:rPr lang="nb-NO" sz="1200" i="0" kern="1200" baseline="0" dirty="0">
                <a:solidFill>
                  <a:schemeClr val="tx1"/>
                </a:solidFill>
                <a:effectLst/>
                <a:latin typeface="+mn-lt"/>
                <a:ea typeface="+mn-ea"/>
                <a:cs typeface="+mn-cs"/>
              </a:rPr>
              <a:t> is </a:t>
            </a:r>
            <a:r>
              <a:rPr lang="nb-NO" sz="1200" i="0" kern="1200" baseline="0" dirty="0" err="1">
                <a:solidFill>
                  <a:schemeClr val="tx1"/>
                </a:solidFill>
                <a:effectLst/>
                <a:latin typeface="+mn-lt"/>
                <a:ea typeface="+mn-ea"/>
                <a:cs typeface="+mn-cs"/>
              </a:rPr>
              <a:t>growing</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rapidly</a:t>
            </a:r>
            <a:r>
              <a:rPr lang="nb-NO" sz="1200" i="0" kern="1200" baseline="0" dirty="0">
                <a:solidFill>
                  <a:schemeClr val="tx1"/>
                </a:solidFill>
                <a:effectLst/>
                <a:latin typeface="+mn-lt"/>
                <a:ea typeface="+mn-ea"/>
                <a:cs typeface="+mn-cs"/>
              </a:rPr>
              <a:t>. New </a:t>
            </a:r>
            <a:r>
              <a:rPr lang="nb-NO" sz="1200" i="0" kern="1200" baseline="0" dirty="0" err="1">
                <a:solidFill>
                  <a:schemeClr val="tx1"/>
                </a:solidFill>
                <a:effectLst/>
                <a:latin typeface="+mn-lt"/>
                <a:ea typeface="+mn-ea"/>
                <a:cs typeface="+mn-cs"/>
              </a:rPr>
              <a:t>advanced</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methods</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of</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analysis</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such</a:t>
            </a:r>
            <a:r>
              <a:rPr lang="nb-NO" sz="1200" i="0" kern="1200" baseline="0" dirty="0">
                <a:solidFill>
                  <a:schemeClr val="tx1"/>
                </a:solidFill>
                <a:effectLst/>
                <a:latin typeface="+mn-lt"/>
                <a:ea typeface="+mn-ea"/>
                <a:cs typeface="+mn-cs"/>
              </a:rPr>
              <a:t> as </a:t>
            </a:r>
            <a:r>
              <a:rPr lang="nb-NO" sz="1200" i="0" kern="1200" baseline="0" dirty="0" err="1">
                <a:solidFill>
                  <a:schemeClr val="tx1"/>
                </a:solidFill>
                <a:effectLst/>
                <a:latin typeface="+mn-lt"/>
                <a:ea typeface="+mn-ea"/>
                <a:cs typeface="+mn-cs"/>
              </a:rPr>
              <a:t>machine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learning</a:t>
            </a:r>
            <a:r>
              <a:rPr lang="nb-NO" sz="1200" i="0" kern="1200" baseline="0" dirty="0">
                <a:solidFill>
                  <a:schemeClr val="tx1"/>
                </a:solidFill>
                <a:effectLst/>
                <a:latin typeface="+mn-lt"/>
                <a:ea typeface="+mn-ea"/>
                <a:cs typeface="+mn-cs"/>
              </a:rPr>
              <a:t>, have </a:t>
            </a:r>
            <a:r>
              <a:rPr lang="nb-NO" sz="1200" i="0" kern="1200" baseline="0" dirty="0" err="1">
                <a:solidFill>
                  <a:schemeClr val="tx1"/>
                </a:solidFill>
                <a:effectLst/>
                <a:latin typeface="+mn-lt"/>
                <a:ea typeface="+mn-ea"/>
                <a:cs typeface="+mn-cs"/>
              </a:rPr>
              <a:t>the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potential</a:t>
            </a:r>
            <a:r>
              <a:rPr lang="nb-NO" sz="1200" i="0" kern="1200" baseline="0" dirty="0">
                <a:solidFill>
                  <a:schemeClr val="tx1"/>
                </a:solidFill>
                <a:effectLst/>
                <a:latin typeface="+mn-lt"/>
                <a:ea typeface="+mn-ea"/>
                <a:cs typeface="+mn-cs"/>
              </a:rPr>
              <a:t> to </a:t>
            </a:r>
            <a:r>
              <a:rPr lang="nb-NO" sz="1200" i="0" kern="1200" baseline="0" dirty="0" err="1">
                <a:solidFill>
                  <a:schemeClr val="tx1"/>
                </a:solidFill>
                <a:effectLst/>
                <a:latin typeface="+mn-lt"/>
                <a:ea typeface="+mn-ea"/>
                <a:cs typeface="+mn-cs"/>
              </a:rPr>
              <a:t>help</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us</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explore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complex</a:t>
            </a:r>
            <a:r>
              <a:rPr lang="nb-NO" sz="1200" i="0" kern="1200" baseline="0" dirty="0">
                <a:solidFill>
                  <a:schemeClr val="tx1"/>
                </a:solidFill>
                <a:effectLst/>
                <a:latin typeface="+mn-lt"/>
                <a:ea typeface="+mn-ea"/>
                <a:cs typeface="+mn-cs"/>
              </a:rPr>
              <a:t> data in </a:t>
            </a:r>
            <a:r>
              <a:rPr lang="nb-NO" sz="1200" i="0" kern="1200" baseline="0" dirty="0" err="1">
                <a:solidFill>
                  <a:schemeClr val="tx1"/>
                </a:solidFill>
                <a:effectLst/>
                <a:latin typeface="+mn-lt"/>
                <a:ea typeface="+mn-ea"/>
                <a:cs typeface="+mn-cs"/>
              </a:rPr>
              <a:t>new</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ways</a:t>
            </a:r>
            <a:r>
              <a:rPr lang="nb-NO" sz="1200" i="0" kern="1200" baseline="0" dirty="0">
                <a:solidFill>
                  <a:schemeClr val="tx1"/>
                </a:solidFill>
                <a:effectLst/>
                <a:latin typeface="+mn-lt"/>
                <a:ea typeface="+mn-ea"/>
                <a:cs typeface="+mn-cs"/>
              </a:rPr>
              <a:t>, to </a:t>
            </a:r>
            <a:r>
              <a:rPr lang="nb-NO" sz="1200" i="0" kern="1200" baseline="0" dirty="0" err="1">
                <a:solidFill>
                  <a:schemeClr val="tx1"/>
                </a:solidFill>
                <a:effectLst/>
                <a:latin typeface="+mn-lt"/>
                <a:ea typeface="+mn-ea"/>
                <a:cs typeface="+mn-cs"/>
              </a:rPr>
              <a:t>uncover</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patterns</a:t>
            </a:r>
            <a:r>
              <a:rPr lang="nb-NO" sz="1200" i="0" kern="1200" baseline="0" dirty="0">
                <a:solidFill>
                  <a:schemeClr val="tx1"/>
                </a:solidFill>
                <a:effectLst/>
                <a:latin typeface="+mn-lt"/>
                <a:ea typeface="+mn-ea"/>
                <a:cs typeface="+mn-cs"/>
              </a:rPr>
              <a:t> and </a:t>
            </a:r>
            <a:r>
              <a:rPr lang="nb-NO" sz="1200" i="0" kern="1200" baseline="0" dirty="0" err="1">
                <a:solidFill>
                  <a:schemeClr val="tx1"/>
                </a:solidFill>
                <a:effectLst/>
                <a:latin typeface="+mn-lt"/>
                <a:ea typeface="+mn-ea"/>
                <a:cs typeface="+mn-cs"/>
              </a:rPr>
              <a:t>produce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new</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knowledge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about</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health</a:t>
            </a:r>
            <a:r>
              <a:rPr lang="nb-NO" sz="1200" i="0" kern="1200" baseline="0" dirty="0">
                <a:solidFill>
                  <a:schemeClr val="tx1"/>
                </a:solidFill>
                <a:effectLst/>
                <a:latin typeface="+mn-lt"/>
                <a:ea typeface="+mn-ea"/>
                <a:cs typeface="+mn-cs"/>
              </a:rPr>
              <a:t> and </a:t>
            </a:r>
            <a:r>
              <a:rPr lang="nb-NO" sz="1200" i="0" kern="1200" baseline="0" dirty="0" err="1">
                <a:solidFill>
                  <a:schemeClr val="tx1"/>
                </a:solidFill>
                <a:effectLst/>
                <a:latin typeface="+mn-lt"/>
                <a:ea typeface="+mn-ea"/>
                <a:cs typeface="+mn-cs"/>
              </a:rPr>
              <a:t>health</a:t>
            </a:r>
            <a:r>
              <a:rPr lang="nb-NO" sz="1200" i="0" kern="1200" baseline="0" dirty="0">
                <a:solidFill>
                  <a:schemeClr val="tx1"/>
                </a:solidFill>
                <a:effectLst/>
                <a:latin typeface="+mn-lt"/>
                <a:ea typeface="+mn-ea"/>
                <a:cs typeface="+mn-cs"/>
              </a:rPr>
              <a:t> and </a:t>
            </a:r>
            <a:r>
              <a:rPr lang="nb-NO" sz="1200" i="0" kern="1200" baseline="0" dirty="0" err="1">
                <a:solidFill>
                  <a:schemeClr val="tx1"/>
                </a:solidFill>
                <a:effectLst/>
                <a:latin typeface="+mn-lt"/>
                <a:ea typeface="+mn-ea"/>
                <a:cs typeface="+mn-cs"/>
              </a:rPr>
              <a:t>care</a:t>
            </a:r>
            <a:r>
              <a:rPr lang="nb-NO" sz="1200" i="0" kern="1200" baseline="0" dirty="0">
                <a:solidFill>
                  <a:schemeClr val="tx1"/>
                </a:solidFill>
                <a:effectLst/>
                <a:latin typeface="+mn-lt"/>
                <a:ea typeface="+mn-ea"/>
                <a:cs typeface="+mn-cs"/>
              </a:rPr>
              <a:t> services.</a:t>
            </a:r>
          </a:p>
        </p:txBody>
      </p:sp>
      <p:sp>
        <p:nvSpPr>
          <p:cNvPr id="4" name="Plassholder for lysbildenummer 3"/>
          <p:cNvSpPr>
            <a:spLocks noGrp="1"/>
          </p:cNvSpPr>
          <p:nvPr>
            <p:ph type="sldNum" sz="quarter" idx="10"/>
          </p:nvPr>
        </p:nvSpPr>
        <p:spPr/>
        <p:txBody>
          <a:bodyPr/>
          <a:lstStyle/>
          <a:p>
            <a:fld id="{95BBF806-026A-45BF-B0F0-B95A55C9444E}" type="slidenum">
              <a:rPr lang="nb-NO" smtClean="0">
                <a:solidFill>
                  <a:prstClr val="black"/>
                </a:solidFill>
              </a:rPr>
              <a:pPr/>
              <a:t>11</a:t>
            </a:fld>
            <a:endParaRPr lang="nb-NO">
              <a:solidFill>
                <a:prstClr val="black"/>
              </a:solidFill>
            </a:endParaRPr>
          </a:p>
        </p:txBody>
      </p:sp>
    </p:spTree>
    <p:extLst>
      <p:ext uri="{BB962C8B-B14F-4D97-AF65-F5344CB8AC3E}">
        <p14:creationId xmlns:p14="http://schemas.microsoft.com/office/powerpoint/2010/main" val="3845379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i="0" kern="1200" dirty="0">
                <a:solidFill>
                  <a:schemeClr val="tx1"/>
                </a:solidFill>
                <a:effectLst/>
                <a:latin typeface="+mn-lt"/>
                <a:ea typeface="+mn-ea"/>
                <a:cs typeface="+mn-cs"/>
              </a:rPr>
              <a:t>NIPH </a:t>
            </a:r>
            <a:r>
              <a:rPr lang="nb-NO" sz="1200" i="0" kern="1200" dirty="0" err="1">
                <a:solidFill>
                  <a:schemeClr val="tx1"/>
                </a:solidFill>
                <a:effectLst/>
                <a:latin typeface="+mn-lt"/>
                <a:ea typeface="+mn-ea"/>
                <a:cs typeface="+mn-cs"/>
              </a:rPr>
              <a:t>will</a:t>
            </a:r>
            <a:r>
              <a:rPr lang="nb-NO" sz="1200" i="0" kern="1200" dirty="0">
                <a:solidFill>
                  <a:schemeClr val="tx1"/>
                </a:solidFill>
                <a:effectLst/>
                <a:latin typeface="+mn-lt"/>
                <a:ea typeface="+mn-ea"/>
                <a:cs typeface="+mn-cs"/>
              </a:rPr>
              <a:t> </a:t>
            </a:r>
            <a:r>
              <a:rPr lang="nb-NO" sz="1200" i="0" kern="1200" dirty="0" err="1">
                <a:solidFill>
                  <a:schemeClr val="tx1"/>
                </a:solidFill>
                <a:effectLst/>
                <a:latin typeface="+mn-lt"/>
                <a:ea typeface="+mn-ea"/>
                <a:cs typeface="+mn-cs"/>
              </a:rPr>
              <a:t>take</a:t>
            </a:r>
            <a:r>
              <a:rPr lang="nb-NO" sz="1200" i="0" kern="1200" dirty="0">
                <a:solidFill>
                  <a:schemeClr val="tx1"/>
                </a:solidFill>
                <a:effectLst/>
                <a:latin typeface="+mn-lt"/>
                <a:ea typeface="+mn-ea"/>
                <a:cs typeface="+mn-cs"/>
              </a:rPr>
              <a:t> part in </a:t>
            </a:r>
            <a:r>
              <a:rPr lang="nb-NO" sz="1200" i="0" kern="1200" dirty="0" err="1">
                <a:solidFill>
                  <a:schemeClr val="tx1"/>
                </a:solidFill>
                <a:effectLst/>
                <a:latin typeface="+mn-lt"/>
                <a:ea typeface="+mn-ea"/>
                <a:cs typeface="+mn-cs"/>
              </a:rPr>
              <a:t>public</a:t>
            </a:r>
            <a:r>
              <a:rPr lang="nb-NO" sz="1200" i="0" kern="1200" dirty="0">
                <a:solidFill>
                  <a:schemeClr val="tx1"/>
                </a:solidFill>
                <a:effectLst/>
                <a:latin typeface="+mn-lt"/>
                <a:ea typeface="+mn-ea"/>
                <a:cs typeface="+mn-cs"/>
              </a:rPr>
              <a:t> </a:t>
            </a:r>
            <a:r>
              <a:rPr lang="nb-NO" sz="1200" i="0" kern="1200" dirty="0" err="1">
                <a:solidFill>
                  <a:schemeClr val="tx1"/>
                </a:solidFill>
                <a:effectLst/>
                <a:latin typeface="+mn-lt"/>
                <a:ea typeface="+mn-ea"/>
                <a:cs typeface="+mn-cs"/>
              </a:rPr>
              <a:t>debates</a:t>
            </a:r>
            <a:r>
              <a:rPr lang="nb-NO" sz="1200" i="0" kern="1200" dirty="0">
                <a:solidFill>
                  <a:schemeClr val="tx1"/>
                </a:solidFill>
                <a:effectLst/>
                <a:latin typeface="+mn-lt"/>
                <a:ea typeface="+mn-ea"/>
                <a:cs typeface="+mn-cs"/>
              </a:rPr>
              <a:t> and</a:t>
            </a:r>
            <a:r>
              <a:rPr lang="nb-NO" sz="1200" i="0" kern="1200" baseline="0" dirty="0">
                <a:solidFill>
                  <a:schemeClr val="tx1"/>
                </a:solidFill>
                <a:effectLst/>
                <a:latin typeface="+mn-lt"/>
                <a:ea typeface="+mn-ea"/>
                <a:cs typeface="+mn-cs"/>
              </a:rPr>
              <a:t> </a:t>
            </a:r>
            <a:r>
              <a:rPr lang="nb-NO" sz="1200" i="0" kern="1200" dirty="0" err="1">
                <a:solidFill>
                  <a:schemeClr val="tx1"/>
                </a:solidFill>
                <a:effectLst/>
                <a:latin typeface="+mn-lt"/>
                <a:ea typeface="+mn-ea"/>
                <a:cs typeface="+mn-cs"/>
              </a:rPr>
              <a:t>discussions</a:t>
            </a:r>
            <a:r>
              <a:rPr lang="nb-NO" sz="1200" i="0" kern="1200" dirty="0">
                <a:solidFill>
                  <a:schemeClr val="tx1"/>
                </a:solidFill>
                <a:effectLst/>
                <a:latin typeface="+mn-lt"/>
                <a:ea typeface="+mn-ea"/>
                <a:cs typeface="+mn-cs"/>
              </a:rPr>
              <a:t> in </a:t>
            </a:r>
            <a:r>
              <a:rPr lang="nb-NO" sz="1200" i="0" kern="1200" dirty="0" err="1">
                <a:solidFill>
                  <a:schemeClr val="tx1"/>
                </a:solidFill>
                <a:effectLst/>
                <a:latin typeface="+mn-lt"/>
                <a:ea typeface="+mn-ea"/>
                <a:cs typeface="+mn-cs"/>
              </a:rPr>
              <a:t>its</a:t>
            </a:r>
            <a:r>
              <a:rPr lang="nb-NO" sz="1200" i="0" kern="1200" dirty="0">
                <a:solidFill>
                  <a:schemeClr val="tx1"/>
                </a:solidFill>
                <a:effectLst/>
                <a:latin typeface="+mn-lt"/>
                <a:ea typeface="+mn-ea"/>
                <a:cs typeface="+mn-cs"/>
              </a:rPr>
              <a:t> areas </a:t>
            </a:r>
            <a:r>
              <a:rPr lang="nb-NO" sz="1200" i="0" kern="1200" dirty="0" err="1">
                <a:solidFill>
                  <a:schemeClr val="tx1"/>
                </a:solidFill>
                <a:effectLst/>
                <a:latin typeface="+mn-lt"/>
                <a:ea typeface="+mn-ea"/>
                <a:cs typeface="+mn-cs"/>
              </a:rPr>
              <a:t>of</a:t>
            </a:r>
            <a:r>
              <a:rPr lang="nb-NO" sz="1200" i="0" kern="1200" dirty="0">
                <a:solidFill>
                  <a:schemeClr val="tx1"/>
                </a:solidFill>
                <a:effectLst/>
                <a:latin typeface="+mn-lt"/>
                <a:ea typeface="+mn-ea"/>
                <a:cs typeface="+mn-cs"/>
              </a:rPr>
              <a:t> </a:t>
            </a:r>
            <a:r>
              <a:rPr lang="nb-NO" sz="1200" i="0" kern="1200" dirty="0" err="1">
                <a:solidFill>
                  <a:schemeClr val="tx1"/>
                </a:solidFill>
                <a:effectLst/>
                <a:latin typeface="+mn-lt"/>
                <a:ea typeface="+mn-ea"/>
                <a:cs typeface="+mn-cs"/>
              </a:rPr>
              <a:t>expertise</a:t>
            </a:r>
            <a:r>
              <a:rPr lang="nb-NO" sz="1200" i="0" kern="1200" baseline="0" dirty="0">
                <a:solidFill>
                  <a:schemeClr val="tx1"/>
                </a:solidFill>
                <a:effectLst/>
                <a:latin typeface="+mn-lt"/>
                <a:ea typeface="+mn-ea"/>
                <a:cs typeface="+mn-cs"/>
              </a:rPr>
              <a:t>, and </a:t>
            </a:r>
            <a:r>
              <a:rPr lang="nb-NO" sz="1200" i="0" kern="1200" baseline="0" dirty="0" err="1">
                <a:solidFill>
                  <a:schemeClr val="tx1"/>
                </a:solidFill>
                <a:effectLst/>
                <a:latin typeface="+mn-lt"/>
                <a:ea typeface="+mn-ea"/>
                <a:cs typeface="+mn-cs"/>
              </a:rPr>
              <a:t>will</a:t>
            </a:r>
            <a:r>
              <a:rPr lang="nb-NO" sz="1200" i="0" kern="1200" baseline="0" dirty="0">
                <a:solidFill>
                  <a:schemeClr val="tx1"/>
                </a:solidFill>
                <a:effectLst/>
                <a:latin typeface="+mn-lt"/>
                <a:ea typeface="+mn-ea"/>
                <a:cs typeface="+mn-cs"/>
              </a:rPr>
              <a:t> be </a:t>
            </a:r>
            <a:r>
              <a:rPr lang="nb-NO" sz="1200" i="0" kern="1200" baseline="0" dirty="0" err="1">
                <a:solidFill>
                  <a:schemeClr val="tx1"/>
                </a:solidFill>
                <a:effectLst/>
                <a:latin typeface="+mn-lt"/>
                <a:ea typeface="+mn-ea"/>
                <a:cs typeface="+mn-cs"/>
              </a:rPr>
              <a:t>open</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about</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scientific</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uncertainty</a:t>
            </a:r>
            <a:r>
              <a:rPr lang="nb-NO" sz="1200" i="0" kern="1200" baseline="0" dirty="0">
                <a:solidFill>
                  <a:schemeClr val="tx1"/>
                </a:solidFill>
                <a:effectLst/>
                <a:latin typeface="+mn-lt"/>
                <a:ea typeface="+mn-ea"/>
                <a:cs typeface="+mn-cs"/>
              </a:rPr>
              <a:t> and </a:t>
            </a:r>
            <a:r>
              <a:rPr lang="nb-NO" sz="1200" i="0" kern="1200" baseline="0" dirty="0" err="1">
                <a:solidFill>
                  <a:schemeClr val="tx1"/>
                </a:solidFill>
                <a:effectLst/>
                <a:latin typeface="+mn-lt"/>
                <a:ea typeface="+mn-ea"/>
                <a:cs typeface="+mn-cs"/>
              </a:rPr>
              <a:t>conflicting</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views</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on</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scientific</a:t>
            </a:r>
            <a:r>
              <a:rPr lang="nb-NO" sz="1200" i="0" kern="1200" baseline="0" dirty="0">
                <a:solidFill>
                  <a:schemeClr val="tx1"/>
                </a:solidFill>
                <a:effectLst/>
                <a:latin typeface="+mn-lt"/>
                <a:ea typeface="+mn-ea"/>
                <a:cs typeface="+mn-cs"/>
              </a:rPr>
              <a:t> questions and </a:t>
            </a:r>
            <a:r>
              <a:rPr lang="nb-NO" sz="1200" i="0" kern="1200" baseline="0" dirty="0" err="1">
                <a:solidFill>
                  <a:schemeClr val="tx1"/>
                </a:solidFill>
                <a:effectLst/>
                <a:latin typeface="+mn-lt"/>
                <a:ea typeface="+mn-ea"/>
                <a:cs typeface="+mn-cs"/>
              </a:rPr>
              <a:t>advice</a:t>
            </a:r>
            <a:r>
              <a:rPr lang="nb-NO" sz="1200" i="0" kern="1200" baseline="0" dirty="0">
                <a:solidFill>
                  <a:schemeClr val="tx1"/>
                </a:solidFill>
                <a:effectLst/>
                <a:latin typeface="+mn-lt"/>
                <a:ea typeface="+mn-ea"/>
                <a:cs typeface="+mn-cs"/>
              </a:rPr>
              <a:t>.</a:t>
            </a:r>
            <a:endParaRPr lang="nb-NO" sz="1200" i="0" kern="1200" dirty="0">
              <a:solidFill>
                <a:schemeClr val="tx1"/>
              </a:solidFill>
              <a:effectLst/>
              <a:latin typeface="+mn-lt"/>
              <a:ea typeface="+mn-ea"/>
              <a:cs typeface="+mn-cs"/>
            </a:endParaRPr>
          </a:p>
          <a:p>
            <a:endParaRPr lang="nb-NO" sz="1200" i="0" kern="1200" dirty="0">
              <a:solidFill>
                <a:schemeClr val="tx1"/>
              </a:solidFill>
              <a:effectLst/>
              <a:latin typeface="+mn-lt"/>
              <a:ea typeface="+mn-ea"/>
              <a:cs typeface="+mn-cs"/>
            </a:endParaRPr>
          </a:p>
          <a:p>
            <a:r>
              <a:rPr lang="nb-NO" sz="1200" i="0" kern="1200" dirty="0" err="1">
                <a:solidFill>
                  <a:schemeClr val="tx1"/>
                </a:solidFill>
                <a:effectLst/>
                <a:latin typeface="+mn-lt"/>
                <a:ea typeface="+mn-ea"/>
                <a:cs typeface="+mn-cs"/>
              </a:rPr>
              <a:t>We</a:t>
            </a:r>
            <a:r>
              <a:rPr lang="nb-NO" sz="1200" i="0" kern="1200" dirty="0">
                <a:solidFill>
                  <a:schemeClr val="tx1"/>
                </a:solidFill>
                <a:effectLst/>
                <a:latin typeface="+mn-lt"/>
                <a:ea typeface="+mn-ea"/>
                <a:cs typeface="+mn-cs"/>
              </a:rPr>
              <a:t> </a:t>
            </a:r>
            <a:r>
              <a:rPr lang="nb-NO" sz="1200" i="0" kern="1200" dirty="0" err="1">
                <a:solidFill>
                  <a:schemeClr val="tx1"/>
                </a:solidFill>
                <a:effectLst/>
                <a:latin typeface="+mn-lt"/>
                <a:ea typeface="+mn-ea"/>
                <a:cs typeface="+mn-cs"/>
              </a:rPr>
              <a:t>will</a:t>
            </a:r>
            <a:r>
              <a:rPr lang="nb-NO" sz="1200" i="0" kern="1200" dirty="0">
                <a:solidFill>
                  <a:schemeClr val="tx1"/>
                </a:solidFill>
                <a:effectLst/>
                <a:latin typeface="+mn-lt"/>
                <a:ea typeface="+mn-ea"/>
                <a:cs typeface="+mn-cs"/>
              </a:rPr>
              <a:t> </a:t>
            </a:r>
            <a:r>
              <a:rPr lang="nb-NO" sz="1200" i="0" kern="1200" dirty="0" err="1">
                <a:solidFill>
                  <a:schemeClr val="tx1"/>
                </a:solidFill>
                <a:effectLst/>
                <a:latin typeface="+mn-lt"/>
                <a:ea typeface="+mn-ea"/>
                <a:cs typeface="+mn-cs"/>
              </a:rPr>
              <a:t>communicate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knowledge</a:t>
            </a:r>
            <a:r>
              <a:rPr lang="nb-NO" sz="1200" i="0" kern="1200" baseline="0" dirty="0">
                <a:solidFill>
                  <a:schemeClr val="tx1"/>
                </a:solidFill>
                <a:effectLst/>
                <a:latin typeface="+mn-lt"/>
                <a:ea typeface="+mn-ea"/>
                <a:cs typeface="+mn-cs"/>
              </a:rPr>
              <a:t> and </a:t>
            </a:r>
            <a:r>
              <a:rPr lang="nb-NO" sz="1200" i="0" kern="1200" baseline="0" dirty="0" err="1">
                <a:solidFill>
                  <a:schemeClr val="tx1"/>
                </a:solidFill>
                <a:effectLst/>
                <a:latin typeface="+mn-lt"/>
                <a:ea typeface="+mn-ea"/>
                <a:cs typeface="+mn-cs"/>
              </a:rPr>
              <a:t>advice</a:t>
            </a:r>
            <a:r>
              <a:rPr lang="nb-NO" sz="1200" i="0" kern="1200" baseline="0" dirty="0">
                <a:solidFill>
                  <a:schemeClr val="tx1"/>
                </a:solidFill>
                <a:effectLst/>
                <a:latin typeface="+mn-lt"/>
                <a:ea typeface="+mn-ea"/>
                <a:cs typeface="+mn-cs"/>
              </a:rPr>
              <a:t> to </a:t>
            </a:r>
            <a:r>
              <a:rPr lang="nb-NO" sz="1200" i="0" kern="1200" baseline="0" dirty="0" err="1">
                <a:solidFill>
                  <a:schemeClr val="tx1"/>
                </a:solidFill>
                <a:effectLst/>
                <a:latin typeface="+mn-lt"/>
                <a:ea typeface="+mn-ea"/>
                <a:cs typeface="+mn-cs"/>
              </a:rPr>
              <a:t>our</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users</a:t>
            </a:r>
            <a:r>
              <a:rPr lang="nb-NO" sz="1200" i="0" kern="1200" baseline="0" dirty="0">
                <a:solidFill>
                  <a:schemeClr val="tx1"/>
                </a:solidFill>
                <a:effectLst/>
                <a:latin typeface="+mn-lt"/>
                <a:ea typeface="+mn-ea"/>
                <a:cs typeface="+mn-cs"/>
              </a:rPr>
              <a:t> in </a:t>
            </a:r>
            <a:r>
              <a:rPr lang="nb-NO" sz="1200" i="0" kern="1200" baseline="0" dirty="0" err="1">
                <a:solidFill>
                  <a:schemeClr val="tx1"/>
                </a:solidFill>
                <a:effectLst/>
                <a:latin typeface="+mn-lt"/>
                <a:ea typeface="+mn-ea"/>
                <a:cs typeface="+mn-cs"/>
              </a:rPr>
              <a:t>ways</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that</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speak</a:t>
            </a:r>
            <a:r>
              <a:rPr lang="nb-NO" sz="1200" i="0" kern="1200" baseline="0" dirty="0">
                <a:solidFill>
                  <a:schemeClr val="tx1"/>
                </a:solidFill>
                <a:effectLst/>
                <a:latin typeface="+mn-lt"/>
                <a:ea typeface="+mn-ea"/>
                <a:cs typeface="+mn-cs"/>
              </a:rPr>
              <a:t> to </a:t>
            </a:r>
            <a:r>
              <a:rPr lang="nb-NO" sz="1200" i="0" kern="1200" baseline="0" dirty="0" err="1">
                <a:solidFill>
                  <a:schemeClr val="tx1"/>
                </a:solidFill>
                <a:effectLst/>
                <a:latin typeface="+mn-lt"/>
                <a:ea typeface="+mn-ea"/>
                <a:cs typeface="+mn-cs"/>
              </a:rPr>
              <a:t>them</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on</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their</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own</a:t>
            </a:r>
            <a:r>
              <a:rPr lang="nb-NO" sz="1200" i="0" kern="1200" baseline="0" dirty="0">
                <a:solidFill>
                  <a:schemeClr val="tx1"/>
                </a:solidFill>
                <a:effectLst/>
                <a:latin typeface="+mn-lt"/>
                <a:ea typeface="+mn-ea"/>
                <a:cs typeface="+mn-cs"/>
              </a:rPr>
              <a:t> terms. </a:t>
            </a:r>
            <a:r>
              <a:rPr lang="nb-NO" sz="1200" i="0" kern="1200" baseline="0" dirty="0" err="1">
                <a:solidFill>
                  <a:schemeClr val="tx1"/>
                </a:solidFill>
                <a:effectLst/>
                <a:latin typeface="+mn-lt"/>
                <a:ea typeface="+mn-ea"/>
                <a:cs typeface="+mn-cs"/>
              </a:rPr>
              <a:t>We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will</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involve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our</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users</a:t>
            </a:r>
            <a:r>
              <a:rPr lang="nb-NO" sz="1200" i="0" kern="1200" baseline="0" dirty="0">
                <a:solidFill>
                  <a:schemeClr val="tx1"/>
                </a:solidFill>
                <a:effectLst/>
                <a:latin typeface="+mn-lt"/>
                <a:ea typeface="+mn-ea"/>
                <a:cs typeface="+mn-cs"/>
              </a:rPr>
              <a:t> to make sure </a:t>
            </a:r>
            <a:r>
              <a:rPr lang="nb-NO" sz="1200" i="0" kern="1200" baseline="0" dirty="0" err="1">
                <a:solidFill>
                  <a:schemeClr val="tx1"/>
                </a:solidFill>
                <a:effectLst/>
                <a:latin typeface="+mn-lt"/>
                <a:ea typeface="+mn-ea"/>
                <a:cs typeface="+mn-cs"/>
              </a:rPr>
              <a:t>our</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knowledge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production</a:t>
            </a:r>
            <a:r>
              <a:rPr lang="nb-NO" sz="1200" i="0" kern="1200" baseline="0" dirty="0">
                <a:solidFill>
                  <a:schemeClr val="tx1"/>
                </a:solidFill>
                <a:effectLst/>
                <a:latin typeface="+mn-lt"/>
                <a:ea typeface="+mn-ea"/>
                <a:cs typeface="+mn-cs"/>
              </a:rPr>
              <a:t> is </a:t>
            </a:r>
            <a:r>
              <a:rPr lang="nb-NO" sz="1200" i="0" kern="1200" baseline="0" dirty="0" err="1">
                <a:solidFill>
                  <a:schemeClr val="tx1"/>
                </a:solidFill>
                <a:effectLst/>
                <a:latin typeface="+mn-lt"/>
                <a:ea typeface="+mn-ea"/>
                <a:cs typeface="+mn-cs"/>
              </a:rPr>
              <a:t>of</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high</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quality</a:t>
            </a:r>
            <a:r>
              <a:rPr lang="nb-NO" sz="1200" i="0" kern="1200" baseline="0" dirty="0">
                <a:solidFill>
                  <a:schemeClr val="tx1"/>
                </a:solidFill>
                <a:effectLst/>
                <a:latin typeface="+mn-lt"/>
                <a:ea typeface="+mn-ea"/>
                <a:cs typeface="+mn-cs"/>
              </a:rPr>
              <a:t> and </a:t>
            </a:r>
            <a:r>
              <a:rPr lang="nb-NO" sz="1200" i="0" kern="1200" baseline="0" dirty="0" err="1">
                <a:solidFill>
                  <a:schemeClr val="tx1"/>
                </a:solidFill>
                <a:effectLst/>
                <a:latin typeface="+mn-lt"/>
                <a:ea typeface="+mn-ea"/>
                <a:cs typeface="+mn-cs"/>
              </a:rPr>
              <a:t>relevance</a:t>
            </a:r>
            <a:r>
              <a:rPr lang="nb-NO" sz="1200" i="0" kern="1200" baseline="0" dirty="0">
                <a:solidFill>
                  <a:schemeClr val="tx1"/>
                </a:solidFill>
                <a:effectLst/>
                <a:latin typeface="+mn-lt"/>
                <a:ea typeface="+mn-ea"/>
                <a:cs typeface="+mn-cs"/>
              </a:rPr>
              <a:t>, and </a:t>
            </a:r>
            <a:r>
              <a:rPr lang="nb-NO" sz="1200" i="0" kern="1200" baseline="0" dirty="0" err="1">
                <a:solidFill>
                  <a:schemeClr val="tx1"/>
                </a:solidFill>
                <a:effectLst/>
                <a:latin typeface="+mn-lt"/>
                <a:ea typeface="+mn-ea"/>
                <a:cs typeface="+mn-cs"/>
              </a:rPr>
              <a:t>we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will</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promote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strong</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collaborations</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with</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international</a:t>
            </a:r>
            <a:r>
              <a:rPr lang="nb-NO" sz="1200" i="0" kern="1200" baseline="0" dirty="0">
                <a:solidFill>
                  <a:schemeClr val="tx1"/>
                </a:solidFill>
                <a:effectLst/>
                <a:latin typeface="+mn-lt"/>
                <a:ea typeface="+mn-ea"/>
                <a:cs typeface="+mn-cs"/>
              </a:rPr>
              <a:t> and </a:t>
            </a:r>
            <a:r>
              <a:rPr lang="nb-NO" sz="1200" i="0" kern="1200" baseline="0" dirty="0" err="1">
                <a:solidFill>
                  <a:schemeClr val="tx1"/>
                </a:solidFill>
                <a:effectLst/>
                <a:latin typeface="+mn-lt"/>
                <a:ea typeface="+mn-ea"/>
                <a:cs typeface="+mn-cs"/>
              </a:rPr>
              <a:t>domestic</a:t>
            </a:r>
            <a:r>
              <a:rPr lang="nb-NO" sz="1200" i="0" kern="1200" baseline="0" dirty="0">
                <a:solidFill>
                  <a:schemeClr val="tx1"/>
                </a:solidFill>
                <a:effectLst/>
                <a:latin typeface="+mn-lt"/>
                <a:ea typeface="+mn-ea"/>
                <a:cs typeface="+mn-cs"/>
              </a:rPr>
              <a:t> partner </a:t>
            </a:r>
            <a:r>
              <a:rPr lang="nb-NO" sz="1200" i="0" kern="1200" baseline="0" dirty="0" err="1">
                <a:solidFill>
                  <a:schemeClr val="tx1"/>
                </a:solidFill>
                <a:effectLst/>
                <a:latin typeface="+mn-lt"/>
                <a:ea typeface="+mn-ea"/>
                <a:cs typeface="+mn-cs"/>
              </a:rPr>
              <a:t>organisations</a:t>
            </a:r>
            <a:r>
              <a:rPr lang="nb-NO" sz="1200" i="0" kern="1200" baseline="0" dirty="0">
                <a:solidFill>
                  <a:schemeClr val="tx1"/>
                </a:solidFill>
                <a:effectLst/>
                <a:latin typeface="+mn-lt"/>
                <a:ea typeface="+mn-ea"/>
                <a:cs typeface="+mn-cs"/>
              </a:rPr>
              <a:t>.</a:t>
            </a:r>
          </a:p>
        </p:txBody>
      </p:sp>
      <p:sp>
        <p:nvSpPr>
          <p:cNvPr id="4" name="Plassholder for lysbildenummer 3"/>
          <p:cNvSpPr>
            <a:spLocks noGrp="1"/>
          </p:cNvSpPr>
          <p:nvPr>
            <p:ph type="sldNum" sz="quarter" idx="10"/>
          </p:nvPr>
        </p:nvSpPr>
        <p:spPr/>
        <p:txBody>
          <a:bodyPr/>
          <a:lstStyle/>
          <a:p>
            <a:fld id="{95BBF806-026A-45BF-B0F0-B95A55C9444E}" type="slidenum">
              <a:rPr lang="nb-NO" smtClean="0">
                <a:solidFill>
                  <a:prstClr val="black"/>
                </a:solidFill>
              </a:rPr>
              <a:pPr/>
              <a:t>12</a:t>
            </a:fld>
            <a:endParaRPr lang="nb-NO">
              <a:solidFill>
                <a:prstClr val="black"/>
              </a:solidFill>
            </a:endParaRPr>
          </a:p>
        </p:txBody>
      </p:sp>
    </p:spTree>
    <p:extLst>
      <p:ext uri="{BB962C8B-B14F-4D97-AF65-F5344CB8AC3E}">
        <p14:creationId xmlns:p14="http://schemas.microsoft.com/office/powerpoint/2010/main" val="20592573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i="0" kern="1200" dirty="0">
                <a:solidFill>
                  <a:schemeClr val="tx1"/>
                </a:solidFill>
                <a:effectLst/>
                <a:latin typeface="+mn-lt"/>
                <a:ea typeface="+mn-ea"/>
                <a:cs typeface="+mn-cs"/>
              </a:rPr>
              <a:t>The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earlier</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we</a:t>
            </a:r>
            <a:r>
              <a:rPr lang="nb-NO" sz="1200" i="0" kern="1200" baseline="0" dirty="0">
                <a:solidFill>
                  <a:schemeClr val="tx1"/>
                </a:solidFill>
                <a:effectLst/>
                <a:latin typeface="+mn-lt"/>
                <a:ea typeface="+mn-ea"/>
                <a:cs typeface="+mn-cs"/>
              </a:rPr>
              <a:t> have </a:t>
            </a:r>
            <a:r>
              <a:rPr lang="nb-NO" sz="1200" i="0" kern="1200" baseline="0" dirty="0" err="1">
                <a:solidFill>
                  <a:schemeClr val="tx1"/>
                </a:solidFill>
                <a:effectLst/>
                <a:latin typeface="+mn-lt"/>
                <a:ea typeface="+mn-ea"/>
                <a:cs typeface="+mn-cs"/>
              </a:rPr>
              <a:t>information</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on</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new</a:t>
            </a:r>
            <a:r>
              <a:rPr lang="nb-NO" sz="1200" i="0" kern="1200" baseline="0" dirty="0">
                <a:solidFill>
                  <a:schemeClr val="tx1"/>
                </a:solidFill>
                <a:effectLst/>
                <a:latin typeface="+mn-lt"/>
                <a:ea typeface="+mn-ea"/>
                <a:cs typeface="+mn-cs"/>
              </a:rPr>
              <a:t> cases </a:t>
            </a:r>
            <a:r>
              <a:rPr lang="nb-NO" sz="1200" i="0" kern="1200" baseline="0" dirty="0" err="1">
                <a:solidFill>
                  <a:schemeClr val="tx1"/>
                </a:solidFill>
                <a:effectLst/>
                <a:latin typeface="+mn-lt"/>
                <a:ea typeface="+mn-ea"/>
                <a:cs typeface="+mn-cs"/>
              </a:rPr>
              <a:t>of</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disease</a:t>
            </a:r>
            <a:r>
              <a:rPr lang="nb-NO" sz="1200" i="0" kern="1200" baseline="0" dirty="0">
                <a:solidFill>
                  <a:schemeClr val="tx1"/>
                </a:solidFill>
                <a:effectLst/>
                <a:latin typeface="+mn-lt"/>
                <a:ea typeface="+mn-ea"/>
                <a:cs typeface="+mn-cs"/>
              </a:rPr>
              <a:t> and </a:t>
            </a:r>
            <a:r>
              <a:rPr lang="nb-NO" sz="1200" i="0" kern="1200" baseline="0" dirty="0" err="1">
                <a:solidFill>
                  <a:schemeClr val="tx1"/>
                </a:solidFill>
                <a:effectLst/>
                <a:latin typeface="+mn-lt"/>
                <a:ea typeface="+mn-ea"/>
                <a:cs typeface="+mn-cs"/>
              </a:rPr>
              <a:t>illness</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the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quicker</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can</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respond</a:t>
            </a:r>
            <a:r>
              <a:rPr lang="nb-NO" sz="1200" i="0" kern="1200" baseline="0" dirty="0">
                <a:solidFill>
                  <a:schemeClr val="tx1"/>
                </a:solidFill>
                <a:effectLst/>
                <a:latin typeface="+mn-lt"/>
                <a:ea typeface="+mn-ea"/>
                <a:cs typeface="+mn-cs"/>
              </a:rPr>
              <a:t>. Our </a:t>
            </a:r>
            <a:r>
              <a:rPr lang="nb-NO" sz="1200" i="0" kern="1200" baseline="0" dirty="0" err="1">
                <a:solidFill>
                  <a:schemeClr val="tx1"/>
                </a:solidFill>
                <a:effectLst/>
                <a:latin typeface="+mn-lt"/>
                <a:ea typeface="+mn-ea"/>
                <a:cs typeface="+mn-cs"/>
              </a:rPr>
              <a:t>capacity</a:t>
            </a:r>
            <a:r>
              <a:rPr lang="nb-NO" sz="1200" i="0" kern="1200" baseline="0" dirty="0">
                <a:solidFill>
                  <a:schemeClr val="tx1"/>
                </a:solidFill>
                <a:effectLst/>
                <a:latin typeface="+mn-lt"/>
                <a:ea typeface="+mn-ea"/>
                <a:cs typeface="+mn-cs"/>
              </a:rPr>
              <a:t> for rapid </a:t>
            </a:r>
            <a:r>
              <a:rPr lang="nb-NO" sz="1200" i="0" kern="1200" baseline="0" dirty="0" err="1">
                <a:solidFill>
                  <a:schemeClr val="tx1"/>
                </a:solidFill>
                <a:effectLst/>
                <a:latin typeface="+mn-lt"/>
                <a:ea typeface="+mn-ea"/>
                <a:cs typeface="+mn-cs"/>
              </a:rPr>
              <a:t>response</a:t>
            </a:r>
            <a:r>
              <a:rPr lang="nb-NO" sz="1200" i="0" kern="1200" baseline="0" dirty="0">
                <a:solidFill>
                  <a:schemeClr val="tx1"/>
                </a:solidFill>
                <a:effectLst/>
                <a:latin typeface="+mn-lt"/>
                <a:ea typeface="+mn-ea"/>
                <a:cs typeface="+mn-cs"/>
              </a:rPr>
              <a:t> to </a:t>
            </a:r>
            <a:r>
              <a:rPr lang="nb-NO" sz="1200" i="0" kern="1200" baseline="0" dirty="0" err="1">
                <a:solidFill>
                  <a:schemeClr val="tx1"/>
                </a:solidFill>
                <a:effectLst/>
                <a:latin typeface="+mn-lt"/>
                <a:ea typeface="+mn-ea"/>
                <a:cs typeface="+mn-cs"/>
              </a:rPr>
              <a:t>outbreaks</a:t>
            </a:r>
            <a:r>
              <a:rPr lang="nb-NO" sz="1200" i="0" kern="1200" baseline="0" dirty="0">
                <a:solidFill>
                  <a:schemeClr val="tx1"/>
                </a:solidFill>
                <a:effectLst/>
                <a:latin typeface="+mn-lt"/>
                <a:ea typeface="+mn-ea"/>
                <a:cs typeface="+mn-cs"/>
              </a:rPr>
              <a:t> and </a:t>
            </a:r>
            <a:r>
              <a:rPr lang="nb-NO" sz="1200" i="0" kern="1200" baseline="0" dirty="0" err="1">
                <a:solidFill>
                  <a:schemeClr val="tx1"/>
                </a:solidFill>
                <a:effectLst/>
                <a:latin typeface="+mn-lt"/>
                <a:ea typeface="+mn-ea"/>
                <a:cs typeface="+mn-cs"/>
              </a:rPr>
              <a:t>other</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health</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threat</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depends</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on</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our</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access</a:t>
            </a:r>
            <a:r>
              <a:rPr lang="nb-NO" sz="1200" i="0" kern="1200" baseline="0" dirty="0">
                <a:solidFill>
                  <a:schemeClr val="tx1"/>
                </a:solidFill>
                <a:effectLst/>
                <a:latin typeface="+mn-lt"/>
                <a:ea typeface="+mn-ea"/>
                <a:cs typeface="+mn-cs"/>
              </a:rPr>
              <a:t> to </a:t>
            </a:r>
            <a:r>
              <a:rPr lang="nb-NO" sz="1200" i="0" kern="1200" baseline="0" dirty="0" err="1">
                <a:solidFill>
                  <a:schemeClr val="tx1"/>
                </a:solidFill>
                <a:effectLst/>
                <a:latin typeface="+mn-lt"/>
                <a:ea typeface="+mn-ea"/>
                <a:cs typeface="+mn-cs"/>
              </a:rPr>
              <a:t>updated</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information</a:t>
            </a:r>
            <a:r>
              <a:rPr lang="nb-NO" sz="1200" i="0" kern="1200" baseline="0" dirty="0">
                <a:solidFill>
                  <a:schemeClr val="tx1"/>
                </a:solidFill>
                <a:effectLst/>
                <a:latin typeface="+mn-lt"/>
                <a:ea typeface="+mn-ea"/>
                <a:cs typeface="+mn-cs"/>
              </a:rPr>
              <a:t> from </a:t>
            </a:r>
            <a:r>
              <a:rPr lang="nb-NO" sz="1200" i="0" kern="1200" baseline="0" dirty="0" err="1">
                <a:solidFill>
                  <a:schemeClr val="tx1"/>
                </a:solidFill>
                <a:effectLst/>
                <a:latin typeface="+mn-lt"/>
                <a:ea typeface="+mn-ea"/>
                <a:cs typeface="+mn-cs"/>
              </a:rPr>
              <a:t>the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field</a:t>
            </a:r>
            <a:r>
              <a:rPr lang="nb-NO" sz="1200" i="0" kern="1200" baseline="0" dirty="0">
                <a:solidFill>
                  <a:schemeClr val="tx1"/>
                </a:solidFill>
                <a:effectLst/>
                <a:latin typeface="+mn-lt"/>
                <a:ea typeface="+mn-ea"/>
                <a:cs typeface="+mn-cs"/>
              </a:rPr>
              <a:t>.</a:t>
            </a:r>
          </a:p>
          <a:p>
            <a:endParaRPr lang="nb-NO" sz="1200" i="0" kern="1200" dirty="0">
              <a:solidFill>
                <a:schemeClr val="tx1"/>
              </a:solidFill>
              <a:effectLst/>
              <a:latin typeface="+mn-lt"/>
              <a:ea typeface="+mn-ea"/>
              <a:cs typeface="+mn-cs"/>
            </a:endParaRPr>
          </a:p>
          <a:p>
            <a:r>
              <a:rPr lang="nb-NO" sz="1200" i="0" kern="1200" dirty="0" err="1">
                <a:solidFill>
                  <a:schemeClr val="tx1"/>
                </a:solidFill>
                <a:effectLst/>
                <a:latin typeface="+mn-lt"/>
                <a:ea typeface="+mn-ea"/>
                <a:cs typeface="+mn-cs"/>
              </a:rPr>
              <a:t>Through</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new</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solutions</a:t>
            </a:r>
            <a:r>
              <a:rPr lang="nb-NO" sz="1200" i="0" kern="1200" baseline="0" dirty="0">
                <a:solidFill>
                  <a:schemeClr val="tx1"/>
                </a:solidFill>
                <a:effectLst/>
                <a:latin typeface="+mn-lt"/>
                <a:ea typeface="+mn-ea"/>
                <a:cs typeface="+mn-cs"/>
              </a:rPr>
              <a:t> for case </a:t>
            </a:r>
            <a:r>
              <a:rPr lang="nb-NO" sz="1200" i="0" kern="1200" baseline="0" dirty="0" err="1">
                <a:solidFill>
                  <a:schemeClr val="tx1"/>
                </a:solidFill>
                <a:effectLst/>
                <a:latin typeface="+mn-lt"/>
                <a:ea typeface="+mn-ea"/>
                <a:cs typeface="+mn-cs"/>
              </a:rPr>
              <a:t>reporting</a:t>
            </a:r>
            <a:r>
              <a:rPr lang="nb-NO" sz="1200" i="0" kern="1200" baseline="0" dirty="0">
                <a:solidFill>
                  <a:schemeClr val="tx1"/>
                </a:solidFill>
                <a:effectLst/>
                <a:latin typeface="+mn-lt"/>
                <a:ea typeface="+mn-ea"/>
                <a:cs typeface="+mn-cs"/>
              </a:rPr>
              <a:t> and </a:t>
            </a:r>
            <a:r>
              <a:rPr lang="nb-NO" sz="1200" i="0" kern="1200" baseline="0" dirty="0" err="1">
                <a:solidFill>
                  <a:schemeClr val="tx1"/>
                </a:solidFill>
                <a:effectLst/>
                <a:latin typeface="+mn-lt"/>
                <a:ea typeface="+mn-ea"/>
                <a:cs typeface="+mn-cs"/>
              </a:rPr>
              <a:t>new</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information</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models</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will</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move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closer</a:t>
            </a:r>
            <a:r>
              <a:rPr lang="nb-NO" sz="1200" i="0" kern="1200" baseline="0" dirty="0">
                <a:solidFill>
                  <a:schemeClr val="tx1"/>
                </a:solidFill>
                <a:effectLst/>
                <a:latin typeface="+mn-lt"/>
                <a:ea typeface="+mn-ea"/>
                <a:cs typeface="+mn-cs"/>
              </a:rPr>
              <a:t> to real-time data systems for </a:t>
            </a:r>
            <a:r>
              <a:rPr lang="nb-NO" sz="1200" i="0" kern="1200" baseline="0" dirty="0" err="1">
                <a:solidFill>
                  <a:schemeClr val="tx1"/>
                </a:solidFill>
                <a:effectLst/>
                <a:latin typeface="+mn-lt"/>
                <a:ea typeface="+mn-ea"/>
                <a:cs typeface="+mn-cs"/>
              </a:rPr>
              <a:t>disease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outbreaks</a:t>
            </a:r>
            <a:r>
              <a:rPr lang="nb-NO" sz="1200" i="0" kern="1200" baseline="0" dirty="0">
                <a:solidFill>
                  <a:schemeClr val="tx1"/>
                </a:solidFill>
                <a:effectLst/>
                <a:latin typeface="+mn-lt"/>
                <a:ea typeface="+mn-ea"/>
                <a:cs typeface="+mn-cs"/>
              </a:rPr>
              <a:t> and </a:t>
            </a:r>
            <a:r>
              <a:rPr lang="nb-NO" sz="1200" i="0" kern="1200" baseline="0" dirty="0" err="1">
                <a:solidFill>
                  <a:schemeClr val="tx1"/>
                </a:solidFill>
                <a:effectLst/>
                <a:latin typeface="+mn-lt"/>
                <a:ea typeface="+mn-ea"/>
                <a:cs typeface="+mn-cs"/>
              </a:rPr>
              <a:t>other</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threats</a:t>
            </a:r>
            <a:r>
              <a:rPr lang="nb-NO" sz="1200" i="0" kern="1200" baseline="0" dirty="0">
                <a:solidFill>
                  <a:schemeClr val="tx1"/>
                </a:solidFill>
                <a:effectLst/>
                <a:latin typeface="+mn-lt"/>
                <a:ea typeface="+mn-ea"/>
                <a:cs typeface="+mn-cs"/>
              </a:rPr>
              <a:t> to </a:t>
            </a:r>
            <a:r>
              <a:rPr lang="nb-NO" sz="1200" i="0" kern="1200" baseline="0" dirty="0" err="1">
                <a:solidFill>
                  <a:schemeClr val="tx1"/>
                </a:solidFill>
                <a:effectLst/>
                <a:latin typeface="+mn-lt"/>
                <a:ea typeface="+mn-ea"/>
                <a:cs typeface="+mn-cs"/>
              </a:rPr>
              <a:t>health</a:t>
            </a:r>
            <a:r>
              <a:rPr lang="nb-NO" sz="1200" i="0" kern="1200" baseline="0" dirty="0">
                <a:solidFill>
                  <a:schemeClr val="tx1"/>
                </a:solidFill>
                <a:effectLst/>
                <a:latin typeface="+mn-lt"/>
                <a:ea typeface="+mn-ea"/>
                <a:cs typeface="+mn-cs"/>
              </a:rPr>
              <a:t>.</a:t>
            </a:r>
          </a:p>
        </p:txBody>
      </p:sp>
      <p:sp>
        <p:nvSpPr>
          <p:cNvPr id="4" name="Plassholder for lysbildenummer 3"/>
          <p:cNvSpPr>
            <a:spLocks noGrp="1"/>
          </p:cNvSpPr>
          <p:nvPr>
            <p:ph type="sldNum" sz="quarter" idx="10"/>
          </p:nvPr>
        </p:nvSpPr>
        <p:spPr/>
        <p:txBody>
          <a:bodyPr/>
          <a:lstStyle/>
          <a:p>
            <a:fld id="{95BBF806-026A-45BF-B0F0-B95A55C9444E}" type="slidenum">
              <a:rPr lang="nb-NO" smtClean="0">
                <a:solidFill>
                  <a:prstClr val="black"/>
                </a:solidFill>
              </a:rPr>
              <a:pPr/>
              <a:t>13</a:t>
            </a:fld>
            <a:endParaRPr lang="nb-NO">
              <a:solidFill>
                <a:prstClr val="black"/>
              </a:solidFill>
            </a:endParaRPr>
          </a:p>
        </p:txBody>
      </p:sp>
    </p:spTree>
    <p:extLst>
      <p:ext uri="{BB962C8B-B14F-4D97-AF65-F5344CB8AC3E}">
        <p14:creationId xmlns:p14="http://schemas.microsoft.com/office/powerpoint/2010/main" val="32836327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i="0" kern="1200" dirty="0" err="1">
                <a:solidFill>
                  <a:schemeClr val="tx1"/>
                </a:solidFill>
                <a:effectLst/>
                <a:latin typeface="+mn-lt"/>
                <a:ea typeface="+mn-ea"/>
                <a:cs typeface="+mn-cs"/>
              </a:rPr>
              <a:t>Factors</a:t>
            </a:r>
            <a:r>
              <a:rPr lang="nb-NO" sz="1200" i="0" kern="1200" dirty="0">
                <a:solidFill>
                  <a:schemeClr val="tx1"/>
                </a:solidFill>
                <a:effectLst/>
                <a:latin typeface="+mn-lt"/>
                <a:ea typeface="+mn-ea"/>
                <a:cs typeface="+mn-cs"/>
              </a:rPr>
              <a:t> </a:t>
            </a:r>
            <a:r>
              <a:rPr lang="nb-NO" sz="1200" i="0" kern="1200" dirty="0" err="1">
                <a:solidFill>
                  <a:schemeClr val="tx1"/>
                </a:solidFill>
                <a:effectLst/>
                <a:latin typeface="+mn-lt"/>
                <a:ea typeface="+mn-ea"/>
                <a:cs typeface="+mn-cs"/>
              </a:rPr>
              <a:t>that</a:t>
            </a:r>
            <a:r>
              <a:rPr lang="nb-NO" sz="1200" i="0" kern="1200" dirty="0">
                <a:solidFill>
                  <a:schemeClr val="tx1"/>
                </a:solidFill>
                <a:effectLst/>
                <a:latin typeface="+mn-lt"/>
                <a:ea typeface="+mn-ea"/>
                <a:cs typeface="+mn-cs"/>
              </a:rPr>
              <a:t> </a:t>
            </a:r>
            <a:r>
              <a:rPr lang="nb-NO" sz="1200" i="0" kern="1200" dirty="0" err="1">
                <a:solidFill>
                  <a:schemeClr val="tx1"/>
                </a:solidFill>
                <a:effectLst/>
                <a:latin typeface="+mn-lt"/>
                <a:ea typeface="+mn-ea"/>
                <a:cs typeface="+mn-cs"/>
              </a:rPr>
              <a:t>influence</a:t>
            </a:r>
            <a:r>
              <a:rPr lang="nb-NO" sz="1200" i="0" kern="1200" dirty="0">
                <a:solidFill>
                  <a:schemeClr val="tx1"/>
                </a:solidFill>
                <a:effectLst/>
                <a:latin typeface="+mn-lt"/>
                <a:ea typeface="+mn-ea"/>
                <a:cs typeface="+mn-cs"/>
              </a:rPr>
              <a:t> </a:t>
            </a:r>
            <a:r>
              <a:rPr lang="nb-NO" sz="1200" i="0" kern="1200" dirty="0" err="1">
                <a:solidFill>
                  <a:schemeClr val="tx1"/>
                </a:solidFill>
                <a:effectLst/>
                <a:latin typeface="+mn-lt"/>
                <a:ea typeface="+mn-ea"/>
                <a:cs typeface="+mn-cs"/>
              </a:rPr>
              <a:t>health</a:t>
            </a:r>
            <a:r>
              <a:rPr lang="nb-NO" sz="1200" i="0" kern="1200" dirty="0">
                <a:solidFill>
                  <a:schemeClr val="tx1"/>
                </a:solidFill>
                <a:effectLst/>
                <a:latin typeface="+mn-lt"/>
                <a:ea typeface="+mn-ea"/>
                <a:cs typeface="+mn-cs"/>
              </a:rPr>
              <a:t> and</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disease</a:t>
            </a:r>
            <a:r>
              <a:rPr lang="nb-NO" sz="1200" i="0" kern="1200" baseline="0" dirty="0">
                <a:solidFill>
                  <a:schemeClr val="tx1"/>
                </a:solidFill>
                <a:effectLst/>
                <a:latin typeface="+mn-lt"/>
                <a:ea typeface="+mn-ea"/>
                <a:cs typeface="+mn-cs"/>
              </a:rPr>
              <a:t> most </a:t>
            </a:r>
            <a:r>
              <a:rPr lang="nb-NO" sz="1200" i="0" kern="1200" baseline="0" dirty="0" err="1">
                <a:solidFill>
                  <a:schemeClr val="tx1"/>
                </a:solidFill>
                <a:effectLst/>
                <a:latin typeface="+mn-lt"/>
                <a:ea typeface="+mn-ea"/>
                <a:cs typeface="+mn-cs"/>
              </a:rPr>
              <a:t>often</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lie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outside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the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health</a:t>
            </a:r>
            <a:r>
              <a:rPr lang="nb-NO" sz="1200" i="0" kern="1200" baseline="0" dirty="0">
                <a:solidFill>
                  <a:schemeClr val="tx1"/>
                </a:solidFill>
                <a:effectLst/>
                <a:latin typeface="+mn-lt"/>
                <a:ea typeface="+mn-ea"/>
                <a:cs typeface="+mn-cs"/>
              </a:rPr>
              <a:t> system.</a:t>
            </a:r>
            <a:br>
              <a:rPr lang="nb-NO" sz="1200" i="0" kern="1200" dirty="0">
                <a:solidFill>
                  <a:schemeClr val="tx1"/>
                </a:solidFill>
                <a:effectLst/>
                <a:latin typeface="+mn-lt"/>
                <a:ea typeface="+mn-ea"/>
                <a:cs typeface="+mn-cs"/>
              </a:rPr>
            </a:br>
            <a:endParaRPr lang="nb-NO" sz="1200" i="0" kern="1200" dirty="0">
              <a:solidFill>
                <a:schemeClr val="tx1"/>
              </a:solidFill>
              <a:effectLst/>
              <a:latin typeface="+mn-lt"/>
              <a:ea typeface="+mn-ea"/>
              <a:cs typeface="+mn-cs"/>
            </a:endParaRPr>
          </a:p>
          <a:p>
            <a:r>
              <a:rPr lang="nb-NO" sz="1200" i="0" kern="1200" dirty="0" err="1">
                <a:solidFill>
                  <a:schemeClr val="tx1"/>
                </a:solidFill>
                <a:effectLst/>
                <a:latin typeface="+mn-lt"/>
                <a:ea typeface="+mn-ea"/>
                <a:cs typeface="+mn-cs"/>
              </a:rPr>
              <a:t>Consequently</a:t>
            </a:r>
            <a:r>
              <a:rPr lang="nb-NO" sz="1200" i="0" kern="1200" dirty="0">
                <a:solidFill>
                  <a:schemeClr val="tx1"/>
                </a:solidFill>
                <a:effectLst/>
                <a:latin typeface="+mn-lt"/>
                <a:ea typeface="+mn-ea"/>
                <a:cs typeface="+mn-cs"/>
              </a:rPr>
              <a:t>, </a:t>
            </a:r>
            <a:r>
              <a:rPr lang="nb-NO" sz="1200" i="0" kern="1200" dirty="0" err="1">
                <a:solidFill>
                  <a:schemeClr val="tx1"/>
                </a:solidFill>
                <a:effectLst/>
                <a:latin typeface="+mn-lt"/>
                <a:ea typeface="+mn-ea"/>
                <a:cs typeface="+mn-cs"/>
              </a:rPr>
              <a:t>there</a:t>
            </a:r>
            <a:r>
              <a:rPr lang="nb-NO" sz="1200" i="0" kern="1200" baseline="0" dirty="0">
                <a:solidFill>
                  <a:schemeClr val="tx1"/>
                </a:solidFill>
                <a:effectLst/>
                <a:latin typeface="+mn-lt"/>
                <a:ea typeface="+mn-ea"/>
                <a:cs typeface="+mn-cs"/>
              </a:rPr>
              <a:t> is a </a:t>
            </a:r>
            <a:r>
              <a:rPr lang="nb-NO" sz="1200" i="0" kern="1200" baseline="0" dirty="0" err="1">
                <a:solidFill>
                  <a:schemeClr val="tx1"/>
                </a:solidFill>
                <a:effectLst/>
                <a:latin typeface="+mn-lt"/>
                <a:ea typeface="+mn-ea"/>
                <a:cs typeface="+mn-cs"/>
              </a:rPr>
              <a:t>large</a:t>
            </a:r>
            <a:r>
              <a:rPr lang="nb-NO" sz="1200" i="0" kern="1200" baseline="0" dirty="0">
                <a:solidFill>
                  <a:schemeClr val="tx1"/>
                </a:solidFill>
                <a:effectLst/>
                <a:latin typeface="+mn-lt"/>
                <a:ea typeface="+mn-ea"/>
                <a:cs typeface="+mn-cs"/>
              </a:rPr>
              <a:t> </a:t>
            </a:r>
            <a:r>
              <a:rPr lang="nb-NO" sz="1200" i="0" kern="1200" dirty="0" err="1">
                <a:solidFill>
                  <a:schemeClr val="tx1"/>
                </a:solidFill>
                <a:effectLst/>
                <a:latin typeface="+mn-lt"/>
                <a:ea typeface="+mn-ea"/>
                <a:cs typeface="+mn-cs"/>
              </a:rPr>
              <a:t>potential</a:t>
            </a:r>
            <a:r>
              <a:rPr lang="nb-NO" sz="1200" i="0" kern="1200" dirty="0">
                <a:solidFill>
                  <a:schemeClr val="tx1"/>
                </a:solidFill>
                <a:effectLst/>
                <a:latin typeface="+mn-lt"/>
                <a:ea typeface="+mn-ea"/>
                <a:cs typeface="+mn-cs"/>
              </a:rPr>
              <a:t> to </a:t>
            </a:r>
            <a:r>
              <a:rPr lang="nb-NO" sz="1200" i="0" kern="1200" dirty="0" err="1">
                <a:solidFill>
                  <a:schemeClr val="tx1"/>
                </a:solidFill>
                <a:effectLst/>
                <a:latin typeface="+mn-lt"/>
                <a:ea typeface="+mn-ea"/>
                <a:cs typeface="+mn-cs"/>
              </a:rPr>
              <a:t>improve</a:t>
            </a:r>
            <a:r>
              <a:rPr lang="nb-NO" sz="1200" i="0" kern="1200" dirty="0">
                <a:solidFill>
                  <a:schemeClr val="tx1"/>
                </a:solidFill>
                <a:effectLst/>
                <a:latin typeface="+mn-lt"/>
                <a:ea typeface="+mn-ea"/>
                <a:cs typeface="+mn-cs"/>
              </a:rPr>
              <a:t> </a:t>
            </a:r>
            <a:r>
              <a:rPr lang="nb-NO" sz="1200" i="0" kern="1200" dirty="0" err="1">
                <a:solidFill>
                  <a:schemeClr val="tx1"/>
                </a:solidFill>
                <a:effectLst/>
                <a:latin typeface="+mn-lt"/>
                <a:ea typeface="+mn-ea"/>
                <a:cs typeface="+mn-cs"/>
              </a:rPr>
              <a:t>health</a:t>
            </a:r>
            <a:r>
              <a:rPr lang="nb-NO" sz="1200" i="0" kern="1200" dirty="0">
                <a:solidFill>
                  <a:schemeClr val="tx1"/>
                </a:solidFill>
                <a:effectLst/>
                <a:latin typeface="+mn-lt"/>
                <a:ea typeface="+mn-ea"/>
                <a:cs typeface="+mn-cs"/>
              </a:rPr>
              <a:t> and </a:t>
            </a:r>
            <a:r>
              <a:rPr lang="nb-NO" sz="1200" i="0" kern="1200" dirty="0" err="1">
                <a:solidFill>
                  <a:schemeClr val="tx1"/>
                </a:solidFill>
                <a:effectLst/>
                <a:latin typeface="+mn-lt"/>
                <a:ea typeface="+mn-ea"/>
                <a:cs typeface="+mn-cs"/>
              </a:rPr>
              <a:t>well-being</a:t>
            </a:r>
            <a:r>
              <a:rPr lang="nb-NO" sz="1200" i="0" kern="1200" dirty="0">
                <a:solidFill>
                  <a:schemeClr val="tx1"/>
                </a:solidFill>
                <a:effectLst/>
                <a:latin typeface="+mn-lt"/>
                <a:ea typeface="+mn-ea"/>
                <a:cs typeface="+mn-cs"/>
              </a:rPr>
              <a:t> by </a:t>
            </a:r>
            <a:r>
              <a:rPr lang="nb-NO" sz="1200" i="0" kern="1200" dirty="0" err="1">
                <a:solidFill>
                  <a:schemeClr val="tx1"/>
                </a:solidFill>
                <a:effectLst/>
                <a:latin typeface="+mn-lt"/>
                <a:ea typeface="+mn-ea"/>
                <a:cs typeface="+mn-cs"/>
              </a:rPr>
              <a:t>working</a:t>
            </a:r>
            <a:r>
              <a:rPr lang="nb-NO" sz="1200" i="0" kern="1200" dirty="0">
                <a:solidFill>
                  <a:schemeClr val="tx1"/>
                </a:solidFill>
                <a:effectLst/>
                <a:latin typeface="+mn-lt"/>
                <a:ea typeface="+mn-ea"/>
                <a:cs typeface="+mn-cs"/>
              </a:rPr>
              <a:t> and</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collaborating</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across</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sectors</a:t>
            </a:r>
            <a:r>
              <a:rPr lang="nb-NO" sz="1200" i="0" kern="1200" baseline="0" dirty="0">
                <a:solidFill>
                  <a:schemeClr val="tx1"/>
                </a:solidFill>
                <a:effectLst/>
                <a:latin typeface="+mn-lt"/>
                <a:ea typeface="+mn-ea"/>
                <a:cs typeface="+mn-cs"/>
              </a:rPr>
              <a:t>. To </a:t>
            </a:r>
            <a:r>
              <a:rPr lang="nb-NO" sz="1200" i="0" kern="1200" baseline="0" dirty="0" err="1">
                <a:solidFill>
                  <a:schemeClr val="tx1"/>
                </a:solidFill>
                <a:effectLst/>
                <a:latin typeface="+mn-lt"/>
                <a:ea typeface="+mn-ea"/>
                <a:cs typeface="+mn-cs"/>
              </a:rPr>
              <a:t>achieve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this</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need</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new</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knowledge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about</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the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effect</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of</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education</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working</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conditions</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nutritional</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habits</a:t>
            </a:r>
            <a:r>
              <a:rPr lang="nb-NO" sz="1200" i="0" kern="1200" baseline="0" dirty="0">
                <a:solidFill>
                  <a:schemeClr val="tx1"/>
                </a:solidFill>
                <a:effectLst/>
                <a:latin typeface="+mn-lt"/>
                <a:ea typeface="+mn-ea"/>
                <a:cs typeface="+mn-cs"/>
              </a:rPr>
              <a:t> and urban </a:t>
            </a:r>
            <a:r>
              <a:rPr lang="nb-NO" sz="1200" i="0" kern="1200" baseline="0" dirty="0" err="1">
                <a:solidFill>
                  <a:schemeClr val="tx1"/>
                </a:solidFill>
                <a:effectLst/>
                <a:latin typeface="+mn-lt"/>
                <a:ea typeface="+mn-ea"/>
                <a:cs typeface="+mn-cs"/>
              </a:rPr>
              <a:t>environments</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on</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health</a:t>
            </a:r>
            <a:r>
              <a:rPr lang="nb-NO" sz="1200" i="0" kern="1200" baseline="0" dirty="0">
                <a:solidFill>
                  <a:schemeClr val="tx1"/>
                </a:solidFill>
                <a:effectLst/>
                <a:latin typeface="+mn-lt"/>
                <a:ea typeface="+mn-ea"/>
                <a:cs typeface="+mn-cs"/>
              </a:rPr>
              <a:t>.</a:t>
            </a:r>
            <a:endParaRPr lang="nb-NO" sz="1200" i="0" kern="1200" dirty="0">
              <a:solidFill>
                <a:schemeClr val="tx1"/>
              </a:solidFill>
              <a:effectLst/>
              <a:latin typeface="+mn-lt"/>
              <a:ea typeface="+mn-ea"/>
              <a:cs typeface="+mn-cs"/>
            </a:endParaRPr>
          </a:p>
          <a:p>
            <a:endParaRPr lang="nb-NO" sz="1200" i="0" kern="1200" dirty="0">
              <a:solidFill>
                <a:schemeClr val="tx1"/>
              </a:solidFill>
              <a:effectLst/>
              <a:latin typeface="+mn-lt"/>
              <a:ea typeface="+mn-ea"/>
              <a:cs typeface="+mn-cs"/>
            </a:endParaRPr>
          </a:p>
          <a:p>
            <a:r>
              <a:rPr lang="nb-NO" sz="1200" i="0" kern="1200" dirty="0">
                <a:solidFill>
                  <a:schemeClr val="tx1"/>
                </a:solidFill>
                <a:effectLst/>
                <a:latin typeface="+mn-lt"/>
                <a:ea typeface="+mn-ea"/>
                <a:cs typeface="+mn-cs"/>
              </a:rPr>
              <a:t>To </a:t>
            </a:r>
            <a:r>
              <a:rPr lang="nb-NO" sz="1200" i="0" kern="1200" dirty="0" err="1">
                <a:solidFill>
                  <a:schemeClr val="tx1"/>
                </a:solidFill>
                <a:effectLst/>
                <a:latin typeface="+mn-lt"/>
                <a:ea typeface="+mn-ea"/>
                <a:cs typeface="+mn-cs"/>
              </a:rPr>
              <a:t>investigate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these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dependencies</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we</a:t>
            </a:r>
            <a:r>
              <a:rPr lang="nb-NO" sz="1200" i="0" kern="1200" baseline="0" dirty="0">
                <a:solidFill>
                  <a:schemeClr val="tx1"/>
                </a:solidFill>
                <a:effectLst/>
                <a:latin typeface="+mn-lt"/>
                <a:ea typeface="+mn-ea"/>
                <a:cs typeface="+mn-cs"/>
              </a:rPr>
              <a:t> must </a:t>
            </a:r>
            <a:r>
              <a:rPr lang="nb-NO" sz="1200" i="0" kern="1200" baseline="0" dirty="0" err="1">
                <a:solidFill>
                  <a:schemeClr val="tx1"/>
                </a:solidFill>
                <a:effectLst/>
                <a:latin typeface="+mn-lt"/>
                <a:ea typeface="+mn-ea"/>
                <a:cs typeface="+mn-cs"/>
              </a:rPr>
              <a:t>combine</a:t>
            </a:r>
            <a:r>
              <a:rPr lang="nb-NO" sz="1200" i="0" kern="1200" baseline="0" dirty="0">
                <a:solidFill>
                  <a:schemeClr val="tx1"/>
                </a:solidFill>
                <a:effectLst/>
                <a:latin typeface="+mn-lt"/>
                <a:ea typeface="+mn-ea"/>
                <a:cs typeface="+mn-cs"/>
              </a:rPr>
              <a:t> data </a:t>
            </a:r>
            <a:r>
              <a:rPr lang="nb-NO" sz="1200" i="0" kern="1200" baseline="0" dirty="0" err="1">
                <a:solidFill>
                  <a:schemeClr val="tx1"/>
                </a:solidFill>
                <a:effectLst/>
                <a:latin typeface="+mn-lt"/>
                <a:ea typeface="+mn-ea"/>
                <a:cs typeface="+mn-cs"/>
              </a:rPr>
              <a:t>on</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health</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with</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information</a:t>
            </a:r>
            <a:r>
              <a:rPr lang="nb-NO" sz="1200" i="0" kern="1200" baseline="0" dirty="0">
                <a:solidFill>
                  <a:schemeClr val="tx1"/>
                </a:solidFill>
                <a:effectLst/>
                <a:latin typeface="+mn-lt"/>
                <a:ea typeface="+mn-ea"/>
                <a:cs typeface="+mn-cs"/>
              </a:rPr>
              <a:t> from </a:t>
            </a:r>
            <a:r>
              <a:rPr lang="nb-NO" sz="1200" i="0" kern="1200" baseline="0" dirty="0" err="1">
                <a:solidFill>
                  <a:schemeClr val="tx1"/>
                </a:solidFill>
                <a:effectLst/>
                <a:latin typeface="+mn-lt"/>
                <a:ea typeface="+mn-ea"/>
                <a:cs typeface="+mn-cs"/>
              </a:rPr>
              <a:t>other</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sectors</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that</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we</a:t>
            </a:r>
            <a:r>
              <a:rPr lang="nb-NO" sz="1200" i="0" kern="1200" baseline="0" dirty="0">
                <a:solidFill>
                  <a:schemeClr val="tx1"/>
                </a:solidFill>
                <a:effectLst/>
                <a:latin typeface="+mn-lt"/>
                <a:ea typeface="+mn-ea"/>
                <a:cs typeface="+mn-cs"/>
              </a:rPr>
              <a:t> have not </a:t>
            </a:r>
            <a:r>
              <a:rPr lang="nb-NO" sz="1200" i="0" kern="1200" baseline="0" dirty="0" err="1">
                <a:solidFill>
                  <a:schemeClr val="tx1"/>
                </a:solidFill>
                <a:effectLst/>
                <a:latin typeface="+mn-lt"/>
                <a:ea typeface="+mn-ea"/>
                <a:cs typeface="+mn-cs"/>
              </a:rPr>
              <a:t>traditionally</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included</a:t>
            </a:r>
            <a:r>
              <a:rPr lang="nb-NO" sz="1200" i="0" kern="1200" baseline="0" dirty="0">
                <a:solidFill>
                  <a:schemeClr val="tx1"/>
                </a:solidFill>
                <a:effectLst/>
                <a:latin typeface="+mn-lt"/>
                <a:ea typeface="+mn-ea"/>
                <a:cs typeface="+mn-cs"/>
              </a:rPr>
              <a:t> in </a:t>
            </a:r>
            <a:r>
              <a:rPr lang="nb-NO" sz="1200" i="0" kern="1200" baseline="0" dirty="0" err="1">
                <a:solidFill>
                  <a:schemeClr val="tx1"/>
                </a:solidFill>
                <a:effectLst/>
                <a:latin typeface="+mn-lt"/>
                <a:ea typeface="+mn-ea"/>
                <a:cs typeface="+mn-cs"/>
              </a:rPr>
              <a:t>our</a:t>
            </a:r>
            <a:r>
              <a:rPr lang="nb-NO" sz="1200" i="0" kern="1200" baseline="0" dirty="0">
                <a:solidFill>
                  <a:schemeClr val="tx1"/>
                </a:solidFill>
                <a:effectLst/>
                <a:latin typeface="+mn-lt"/>
                <a:ea typeface="+mn-ea"/>
                <a:cs typeface="+mn-cs"/>
              </a:rPr>
              <a:t> analyses, and </a:t>
            </a:r>
            <a:r>
              <a:rPr lang="nb-NO" sz="1200" i="0" kern="1200" baseline="0" dirty="0" err="1">
                <a:solidFill>
                  <a:schemeClr val="tx1"/>
                </a:solidFill>
                <a:effectLst/>
                <a:latin typeface="+mn-lt"/>
                <a:ea typeface="+mn-ea"/>
                <a:cs typeface="+mn-cs"/>
              </a:rPr>
              <a:t>we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need</a:t>
            </a:r>
            <a:r>
              <a:rPr lang="nb-NO" sz="1200" i="0" kern="1200" baseline="0" dirty="0">
                <a:solidFill>
                  <a:schemeClr val="tx1"/>
                </a:solidFill>
                <a:effectLst/>
                <a:latin typeface="+mn-lt"/>
                <a:ea typeface="+mn-ea"/>
                <a:cs typeface="+mn-cs"/>
              </a:rPr>
              <a:t> to </a:t>
            </a:r>
            <a:r>
              <a:rPr lang="nb-NO" sz="1200" i="0" kern="1200" baseline="0" dirty="0" err="1">
                <a:solidFill>
                  <a:schemeClr val="tx1"/>
                </a:solidFill>
                <a:effectLst/>
                <a:latin typeface="+mn-lt"/>
                <a:ea typeface="+mn-ea"/>
                <a:cs typeface="+mn-cs"/>
              </a:rPr>
              <a:t>engage</a:t>
            </a:r>
            <a:r>
              <a:rPr lang="nb-NO" sz="1200" i="0" kern="1200" baseline="0" dirty="0">
                <a:solidFill>
                  <a:schemeClr val="tx1"/>
                </a:solidFill>
                <a:effectLst/>
                <a:latin typeface="+mn-lt"/>
                <a:ea typeface="+mn-ea"/>
                <a:cs typeface="+mn-cs"/>
              </a:rPr>
              <a:t> in </a:t>
            </a:r>
            <a:r>
              <a:rPr lang="nb-NO" sz="1200" i="0" kern="1200" baseline="0" dirty="0" err="1">
                <a:solidFill>
                  <a:schemeClr val="tx1"/>
                </a:solidFill>
                <a:effectLst/>
                <a:latin typeface="+mn-lt"/>
                <a:ea typeface="+mn-ea"/>
                <a:cs typeface="+mn-cs"/>
              </a:rPr>
              <a:t>closer</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collaborations</a:t>
            </a:r>
            <a:r>
              <a:rPr lang="nb-NO" sz="1200" i="0" kern="1200" baseline="0" dirty="0">
                <a:solidFill>
                  <a:schemeClr val="tx1"/>
                </a:solidFill>
                <a:effectLst/>
                <a:latin typeface="+mn-lt"/>
                <a:ea typeface="+mn-ea"/>
                <a:cs typeface="+mn-cs"/>
              </a:rPr>
              <a:t>, for </a:t>
            </a:r>
            <a:r>
              <a:rPr lang="nb-NO" sz="1200" i="0" kern="1200" baseline="0" dirty="0" err="1">
                <a:solidFill>
                  <a:schemeClr val="tx1"/>
                </a:solidFill>
                <a:effectLst/>
                <a:latin typeface="+mn-lt"/>
                <a:ea typeface="+mn-ea"/>
                <a:cs typeface="+mn-cs"/>
              </a:rPr>
              <a:t>example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with</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the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national</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welfare</a:t>
            </a:r>
            <a:r>
              <a:rPr lang="nb-NO" sz="1200" i="0" kern="1200" baseline="0" dirty="0">
                <a:solidFill>
                  <a:schemeClr val="tx1"/>
                </a:solidFill>
                <a:effectLst/>
                <a:latin typeface="+mn-lt"/>
                <a:ea typeface="+mn-ea"/>
                <a:cs typeface="+mn-cs"/>
              </a:rPr>
              <a:t> services.</a:t>
            </a:r>
          </a:p>
        </p:txBody>
      </p:sp>
      <p:sp>
        <p:nvSpPr>
          <p:cNvPr id="4" name="Plassholder for lysbildenummer 3"/>
          <p:cNvSpPr>
            <a:spLocks noGrp="1"/>
          </p:cNvSpPr>
          <p:nvPr>
            <p:ph type="sldNum" sz="quarter" idx="10"/>
          </p:nvPr>
        </p:nvSpPr>
        <p:spPr/>
        <p:txBody>
          <a:bodyPr/>
          <a:lstStyle/>
          <a:p>
            <a:fld id="{95BBF806-026A-45BF-B0F0-B95A55C9444E}" type="slidenum">
              <a:rPr lang="nb-NO" smtClean="0">
                <a:solidFill>
                  <a:prstClr val="black"/>
                </a:solidFill>
              </a:rPr>
              <a:pPr/>
              <a:t>14</a:t>
            </a:fld>
            <a:endParaRPr lang="nb-NO">
              <a:solidFill>
                <a:prstClr val="black"/>
              </a:solidFill>
            </a:endParaRPr>
          </a:p>
        </p:txBody>
      </p:sp>
    </p:spTree>
    <p:extLst>
      <p:ext uri="{BB962C8B-B14F-4D97-AF65-F5344CB8AC3E}">
        <p14:creationId xmlns:p14="http://schemas.microsoft.com/office/powerpoint/2010/main" val="176333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i="0" kern="1200" dirty="0">
                <a:solidFill>
                  <a:schemeClr val="tx1"/>
                </a:solidFill>
                <a:effectLst/>
                <a:latin typeface="+mn-lt"/>
                <a:ea typeface="+mn-ea"/>
                <a:cs typeface="+mn-cs"/>
              </a:rPr>
              <a:t>Never </a:t>
            </a:r>
            <a:r>
              <a:rPr lang="nb-NO" sz="1200" i="0" kern="1200" dirty="0" err="1">
                <a:solidFill>
                  <a:schemeClr val="tx1"/>
                </a:solidFill>
                <a:effectLst/>
                <a:latin typeface="+mn-lt"/>
                <a:ea typeface="+mn-ea"/>
                <a:cs typeface="+mn-cs"/>
              </a:rPr>
              <a:t>before</a:t>
            </a:r>
            <a:r>
              <a:rPr lang="nb-NO" sz="1200" i="0" kern="1200" dirty="0">
                <a:solidFill>
                  <a:schemeClr val="tx1"/>
                </a:solidFill>
                <a:effectLst/>
                <a:latin typeface="+mn-lt"/>
                <a:ea typeface="+mn-ea"/>
                <a:cs typeface="+mn-cs"/>
              </a:rPr>
              <a:t> have </a:t>
            </a:r>
            <a:r>
              <a:rPr lang="nb-NO" sz="1200" i="0" kern="1200" dirty="0" err="1">
                <a:solidFill>
                  <a:schemeClr val="tx1"/>
                </a:solidFill>
                <a:effectLst/>
                <a:latin typeface="+mn-lt"/>
                <a:ea typeface="+mn-ea"/>
                <a:cs typeface="+mn-cs"/>
              </a:rPr>
              <a:t>people</a:t>
            </a:r>
            <a:r>
              <a:rPr lang="nb-NO" sz="1200" i="0" kern="1200" dirty="0">
                <a:solidFill>
                  <a:schemeClr val="tx1"/>
                </a:solidFill>
                <a:effectLst/>
                <a:latin typeface="+mn-lt"/>
                <a:ea typeface="+mn-ea"/>
                <a:cs typeface="+mn-cs"/>
              </a:rPr>
              <a:t> </a:t>
            </a:r>
            <a:r>
              <a:rPr lang="nb-NO" sz="1200" i="0" kern="1200" dirty="0" err="1">
                <a:solidFill>
                  <a:schemeClr val="tx1"/>
                </a:solidFill>
                <a:effectLst/>
                <a:latin typeface="+mn-lt"/>
                <a:ea typeface="+mn-ea"/>
                <a:cs typeface="+mn-cs"/>
              </a:rPr>
              <a:t>been</a:t>
            </a:r>
            <a:r>
              <a:rPr lang="nb-NO" sz="1200" i="0" kern="1200" dirty="0">
                <a:solidFill>
                  <a:schemeClr val="tx1"/>
                </a:solidFill>
                <a:effectLst/>
                <a:latin typeface="+mn-lt"/>
                <a:ea typeface="+mn-ea"/>
                <a:cs typeface="+mn-cs"/>
              </a:rPr>
              <a:t> </a:t>
            </a:r>
            <a:r>
              <a:rPr lang="nb-NO" sz="1200" i="0" kern="1200" dirty="0" err="1">
                <a:solidFill>
                  <a:schemeClr val="tx1"/>
                </a:solidFill>
                <a:effectLst/>
                <a:latin typeface="+mn-lt"/>
                <a:ea typeface="+mn-ea"/>
                <a:cs typeface="+mn-cs"/>
              </a:rPr>
              <a:t>exposed</a:t>
            </a:r>
            <a:r>
              <a:rPr lang="nb-NO" sz="1200" i="0" kern="1200" dirty="0">
                <a:solidFill>
                  <a:schemeClr val="tx1"/>
                </a:solidFill>
                <a:effectLst/>
                <a:latin typeface="+mn-lt"/>
                <a:ea typeface="+mn-ea"/>
                <a:cs typeface="+mn-cs"/>
              </a:rPr>
              <a:t> to </a:t>
            </a:r>
            <a:r>
              <a:rPr lang="nb-NO" sz="1200" i="0" kern="1200" dirty="0" err="1">
                <a:solidFill>
                  <a:schemeClr val="tx1"/>
                </a:solidFill>
                <a:effectLst/>
                <a:latin typeface="+mn-lt"/>
                <a:ea typeface="+mn-ea"/>
                <a:cs typeface="+mn-cs"/>
              </a:rPr>
              <a:t>such</a:t>
            </a:r>
            <a:r>
              <a:rPr lang="nb-NO" sz="1200" i="0" kern="1200" baseline="0" dirty="0">
                <a:solidFill>
                  <a:schemeClr val="tx1"/>
                </a:solidFill>
                <a:effectLst/>
                <a:latin typeface="+mn-lt"/>
                <a:ea typeface="+mn-ea"/>
                <a:cs typeface="+mn-cs"/>
              </a:rPr>
              <a:t> a </a:t>
            </a:r>
            <a:r>
              <a:rPr lang="nb-NO" sz="1200" i="0" kern="1200" baseline="0" dirty="0" err="1">
                <a:solidFill>
                  <a:schemeClr val="tx1"/>
                </a:solidFill>
                <a:effectLst/>
                <a:latin typeface="+mn-lt"/>
                <a:ea typeface="+mn-ea"/>
                <a:cs typeface="+mn-cs"/>
              </a:rPr>
              <a:t>wealth</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of</a:t>
            </a:r>
            <a:r>
              <a:rPr lang="nb-NO" sz="1200" i="0" kern="1200" baseline="0" dirty="0">
                <a:solidFill>
                  <a:schemeClr val="tx1"/>
                </a:solidFill>
                <a:effectLst/>
                <a:latin typeface="+mn-lt"/>
                <a:ea typeface="+mn-ea"/>
                <a:cs typeface="+mn-cs"/>
              </a:rPr>
              <a:t> health-</a:t>
            </a:r>
            <a:r>
              <a:rPr lang="nb-NO" sz="1200" i="0" kern="1200" baseline="0" dirty="0" err="1">
                <a:solidFill>
                  <a:schemeClr val="tx1"/>
                </a:solidFill>
                <a:effectLst/>
                <a:latin typeface="+mn-lt"/>
                <a:ea typeface="+mn-ea"/>
                <a:cs typeface="+mn-cs"/>
              </a:rPr>
              <a:t>related</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information</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Yet</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while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the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amount</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of</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published</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research</a:t>
            </a:r>
            <a:r>
              <a:rPr lang="nb-NO" sz="1200" i="0" kern="1200" baseline="0" dirty="0">
                <a:solidFill>
                  <a:schemeClr val="tx1"/>
                </a:solidFill>
                <a:effectLst/>
                <a:latin typeface="+mn-lt"/>
                <a:ea typeface="+mn-ea"/>
                <a:cs typeface="+mn-cs"/>
              </a:rPr>
              <a:t> is </a:t>
            </a:r>
            <a:r>
              <a:rPr lang="nb-NO" sz="1200" i="0" kern="1200" baseline="0" dirty="0" err="1">
                <a:solidFill>
                  <a:schemeClr val="tx1"/>
                </a:solidFill>
                <a:effectLst/>
                <a:latin typeface="+mn-lt"/>
                <a:ea typeface="+mn-ea"/>
                <a:cs typeface="+mn-cs"/>
              </a:rPr>
              <a:t>steadily</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increasing</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the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scientific</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quality</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varies</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significantly</a:t>
            </a:r>
            <a:r>
              <a:rPr lang="nb-NO" sz="1200" i="0" kern="1200" baseline="0" dirty="0">
                <a:solidFill>
                  <a:schemeClr val="tx1"/>
                </a:solidFill>
                <a:effectLst/>
                <a:latin typeface="+mn-lt"/>
                <a:ea typeface="+mn-ea"/>
                <a:cs typeface="+mn-cs"/>
              </a:rPr>
              <a:t>.</a:t>
            </a:r>
          </a:p>
          <a:p>
            <a:endParaRPr lang="nb-NO" sz="1200" i="0" kern="1200" dirty="0">
              <a:solidFill>
                <a:schemeClr val="tx1"/>
              </a:solidFill>
              <a:effectLst/>
              <a:latin typeface="+mn-lt"/>
              <a:ea typeface="+mn-ea"/>
              <a:cs typeface="+mn-cs"/>
            </a:endParaRPr>
          </a:p>
          <a:p>
            <a:r>
              <a:rPr lang="nb-NO" sz="1200" i="0" kern="1200" dirty="0" err="1">
                <a:solidFill>
                  <a:schemeClr val="tx1"/>
                </a:solidFill>
                <a:effectLst/>
                <a:latin typeface="+mn-lt"/>
                <a:ea typeface="+mn-ea"/>
                <a:cs typeface="+mn-cs"/>
              </a:rPr>
              <a:t>We</a:t>
            </a:r>
            <a:r>
              <a:rPr lang="nb-NO" sz="1200" i="0" kern="1200" dirty="0">
                <a:solidFill>
                  <a:schemeClr val="tx1"/>
                </a:solidFill>
                <a:effectLst/>
                <a:latin typeface="+mn-lt"/>
                <a:ea typeface="+mn-ea"/>
                <a:cs typeface="+mn-cs"/>
              </a:rPr>
              <a:t> </a:t>
            </a:r>
            <a:r>
              <a:rPr lang="nb-NO" sz="1200" i="0" kern="1200" dirty="0" err="1">
                <a:solidFill>
                  <a:schemeClr val="tx1"/>
                </a:solidFill>
                <a:effectLst/>
                <a:latin typeface="+mn-lt"/>
                <a:ea typeface="+mn-ea"/>
                <a:cs typeface="+mn-cs"/>
              </a:rPr>
              <a:t>will</a:t>
            </a:r>
            <a:r>
              <a:rPr lang="nb-NO" sz="1200" i="0" kern="1200" dirty="0">
                <a:solidFill>
                  <a:schemeClr val="tx1"/>
                </a:solidFill>
                <a:effectLst/>
                <a:latin typeface="+mn-lt"/>
                <a:ea typeface="+mn-ea"/>
                <a:cs typeface="+mn-cs"/>
              </a:rPr>
              <a:t> </a:t>
            </a:r>
            <a:r>
              <a:rPr lang="nb-NO" sz="1200" i="0" kern="1200" dirty="0" err="1">
                <a:solidFill>
                  <a:schemeClr val="tx1"/>
                </a:solidFill>
                <a:effectLst/>
                <a:latin typeface="+mn-lt"/>
                <a:ea typeface="+mn-ea"/>
                <a:cs typeface="+mn-cs"/>
              </a:rPr>
              <a:t>contribute</a:t>
            </a:r>
            <a:r>
              <a:rPr lang="nb-NO" sz="1200" i="0" kern="1200" dirty="0">
                <a:solidFill>
                  <a:schemeClr val="tx1"/>
                </a:solidFill>
                <a:effectLst/>
                <a:latin typeface="+mn-lt"/>
                <a:ea typeface="+mn-ea"/>
                <a:cs typeface="+mn-cs"/>
              </a:rPr>
              <a:t> to </a:t>
            </a:r>
            <a:r>
              <a:rPr lang="nb-NO" sz="1200" i="0" kern="1200" dirty="0" err="1">
                <a:solidFill>
                  <a:schemeClr val="tx1"/>
                </a:solidFill>
                <a:effectLst/>
                <a:latin typeface="+mn-lt"/>
                <a:ea typeface="+mn-ea"/>
                <a:cs typeface="+mn-cs"/>
              </a:rPr>
              <a:t>informed</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health</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choices</a:t>
            </a:r>
            <a:r>
              <a:rPr lang="nb-NO" sz="1200" i="0" kern="1200" baseline="0" dirty="0">
                <a:solidFill>
                  <a:schemeClr val="tx1"/>
                </a:solidFill>
                <a:effectLst/>
                <a:latin typeface="+mn-lt"/>
                <a:ea typeface="+mn-ea"/>
                <a:cs typeface="+mn-cs"/>
              </a:rPr>
              <a:t> and </a:t>
            </a:r>
            <a:r>
              <a:rPr lang="nb-NO" sz="1200" i="0" kern="1200" baseline="0" dirty="0" err="1">
                <a:solidFill>
                  <a:schemeClr val="tx1"/>
                </a:solidFill>
                <a:effectLst/>
                <a:latin typeface="+mn-lt"/>
                <a:ea typeface="+mn-ea"/>
                <a:cs typeface="+mn-cs"/>
              </a:rPr>
              <a:t>decisions</a:t>
            </a:r>
            <a:r>
              <a:rPr lang="nb-NO" sz="1200" i="0" kern="1200" baseline="0" dirty="0">
                <a:solidFill>
                  <a:schemeClr val="tx1"/>
                </a:solidFill>
                <a:effectLst/>
                <a:latin typeface="+mn-lt"/>
                <a:ea typeface="+mn-ea"/>
                <a:cs typeface="+mn-cs"/>
              </a:rPr>
              <a:t> by providing faster </a:t>
            </a:r>
            <a:r>
              <a:rPr lang="nb-NO" sz="1200" i="0" kern="1200" baseline="0" dirty="0" err="1">
                <a:solidFill>
                  <a:schemeClr val="tx1"/>
                </a:solidFill>
                <a:effectLst/>
                <a:latin typeface="+mn-lt"/>
                <a:ea typeface="+mn-ea"/>
                <a:cs typeface="+mn-cs"/>
              </a:rPr>
              <a:t>scientific</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reviews</a:t>
            </a:r>
            <a:r>
              <a:rPr lang="nb-NO" sz="1200" i="0" kern="1200" baseline="0" dirty="0">
                <a:solidFill>
                  <a:schemeClr val="tx1"/>
                </a:solidFill>
                <a:effectLst/>
                <a:latin typeface="+mn-lt"/>
                <a:ea typeface="+mn-ea"/>
                <a:cs typeface="+mn-cs"/>
              </a:rPr>
              <a:t> in more areas. </a:t>
            </a:r>
            <a:r>
              <a:rPr lang="nb-NO" sz="1200" i="0" kern="1200" baseline="0" dirty="0" err="1">
                <a:solidFill>
                  <a:schemeClr val="tx1"/>
                </a:solidFill>
                <a:effectLst/>
                <a:latin typeface="+mn-lt"/>
                <a:ea typeface="+mn-ea"/>
                <a:cs typeface="+mn-cs"/>
              </a:rPr>
              <a:t>We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will</a:t>
            </a:r>
            <a:r>
              <a:rPr lang="nb-NO" sz="1200" i="0" kern="1200" baseline="0" dirty="0">
                <a:solidFill>
                  <a:schemeClr val="tx1"/>
                </a:solidFill>
                <a:effectLst/>
                <a:latin typeface="+mn-lt"/>
                <a:ea typeface="+mn-ea"/>
                <a:cs typeface="+mn-cs"/>
              </a:rPr>
              <a:t> make </a:t>
            </a:r>
            <a:r>
              <a:rPr lang="nb-NO" sz="1200" i="0" kern="1200" baseline="0" dirty="0" err="1">
                <a:solidFill>
                  <a:schemeClr val="tx1"/>
                </a:solidFill>
                <a:effectLst/>
                <a:latin typeface="+mn-lt"/>
                <a:ea typeface="+mn-ea"/>
                <a:cs typeface="+mn-cs"/>
              </a:rPr>
              <a:t>information</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available</a:t>
            </a:r>
            <a:r>
              <a:rPr lang="nb-NO" sz="1200" i="0" kern="1200" baseline="0" dirty="0">
                <a:solidFill>
                  <a:schemeClr val="tx1"/>
                </a:solidFill>
                <a:effectLst/>
                <a:latin typeface="+mn-lt"/>
                <a:ea typeface="+mn-ea"/>
                <a:cs typeface="+mn-cs"/>
              </a:rPr>
              <a:t> in </a:t>
            </a:r>
            <a:r>
              <a:rPr lang="nb-NO" sz="1200" i="0" kern="1200" baseline="0" dirty="0" err="1">
                <a:solidFill>
                  <a:schemeClr val="tx1"/>
                </a:solidFill>
                <a:effectLst/>
                <a:latin typeface="+mn-lt"/>
                <a:ea typeface="+mn-ea"/>
                <a:cs typeface="+mn-cs"/>
              </a:rPr>
              <a:t>user-friendly</a:t>
            </a:r>
            <a:r>
              <a:rPr lang="nb-NO" sz="1200" i="0" kern="1200" baseline="0" dirty="0">
                <a:solidFill>
                  <a:schemeClr val="tx1"/>
                </a:solidFill>
                <a:effectLst/>
                <a:latin typeface="+mn-lt"/>
                <a:ea typeface="+mn-ea"/>
                <a:cs typeface="+mn-cs"/>
              </a:rPr>
              <a:t> formats and </a:t>
            </a:r>
            <a:r>
              <a:rPr lang="nb-NO" sz="1200" i="0" kern="1200" baseline="0" dirty="0" err="1">
                <a:solidFill>
                  <a:schemeClr val="tx1"/>
                </a:solidFill>
                <a:effectLst/>
                <a:latin typeface="+mn-lt"/>
                <a:ea typeface="+mn-ea"/>
                <a:cs typeface="+mn-cs"/>
              </a:rPr>
              <a:t>we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will</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contribute</a:t>
            </a:r>
            <a:r>
              <a:rPr lang="nb-NO" sz="1200" i="0" kern="1200" baseline="0" dirty="0">
                <a:solidFill>
                  <a:schemeClr val="tx1"/>
                </a:solidFill>
                <a:effectLst/>
                <a:latin typeface="+mn-lt"/>
                <a:ea typeface="+mn-ea"/>
                <a:cs typeface="+mn-cs"/>
              </a:rPr>
              <a:t> to </a:t>
            </a:r>
            <a:r>
              <a:rPr lang="nb-NO" sz="1200" i="0" kern="1200" baseline="0" dirty="0" err="1">
                <a:solidFill>
                  <a:schemeClr val="tx1"/>
                </a:solidFill>
                <a:effectLst/>
                <a:latin typeface="+mn-lt"/>
                <a:ea typeface="+mn-ea"/>
                <a:cs typeface="+mn-cs"/>
              </a:rPr>
              <a:t>the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ability</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of</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the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public</a:t>
            </a:r>
            <a:r>
              <a:rPr lang="nb-NO" sz="1200" i="0" kern="1200" baseline="0" dirty="0">
                <a:solidFill>
                  <a:schemeClr val="tx1"/>
                </a:solidFill>
                <a:effectLst/>
                <a:latin typeface="+mn-lt"/>
                <a:ea typeface="+mn-ea"/>
                <a:cs typeface="+mn-cs"/>
              </a:rPr>
              <a:t> to </a:t>
            </a:r>
            <a:r>
              <a:rPr lang="nb-NO" sz="1200" i="0" kern="1200" baseline="0" dirty="0" err="1">
                <a:solidFill>
                  <a:schemeClr val="tx1"/>
                </a:solidFill>
                <a:effectLst/>
                <a:latin typeface="+mn-lt"/>
                <a:ea typeface="+mn-ea"/>
                <a:cs typeface="+mn-cs"/>
              </a:rPr>
              <a:t>critically</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evaluate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the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knowledge</a:t>
            </a:r>
            <a:r>
              <a:rPr lang="nb-NO" sz="1200" i="0" kern="1200" baseline="0" dirty="0">
                <a:solidFill>
                  <a:schemeClr val="tx1"/>
                </a:solidFill>
                <a:effectLst/>
                <a:latin typeface="+mn-lt"/>
                <a:ea typeface="+mn-ea"/>
                <a:cs typeface="+mn-cs"/>
              </a:rPr>
              <a:t> and </a:t>
            </a:r>
            <a:r>
              <a:rPr lang="nb-NO" sz="1200" i="0" kern="1200" baseline="0" dirty="0" err="1">
                <a:solidFill>
                  <a:schemeClr val="tx1"/>
                </a:solidFill>
                <a:effectLst/>
                <a:latin typeface="+mn-lt"/>
                <a:ea typeface="+mn-ea"/>
                <a:cs typeface="+mn-cs"/>
              </a:rPr>
              <a:t>information</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they</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are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exposed</a:t>
            </a:r>
            <a:r>
              <a:rPr lang="nb-NO" sz="1200" i="0" kern="1200" baseline="0" dirty="0">
                <a:solidFill>
                  <a:schemeClr val="tx1"/>
                </a:solidFill>
                <a:effectLst/>
                <a:latin typeface="+mn-lt"/>
                <a:ea typeface="+mn-ea"/>
                <a:cs typeface="+mn-cs"/>
              </a:rPr>
              <a:t> to.</a:t>
            </a:r>
          </a:p>
        </p:txBody>
      </p:sp>
      <p:sp>
        <p:nvSpPr>
          <p:cNvPr id="4" name="Plassholder for lysbildenummer 3"/>
          <p:cNvSpPr>
            <a:spLocks noGrp="1"/>
          </p:cNvSpPr>
          <p:nvPr>
            <p:ph type="sldNum" sz="quarter" idx="10"/>
          </p:nvPr>
        </p:nvSpPr>
        <p:spPr/>
        <p:txBody>
          <a:bodyPr/>
          <a:lstStyle/>
          <a:p>
            <a:fld id="{95BBF806-026A-45BF-B0F0-B95A55C9444E}" type="slidenum">
              <a:rPr lang="nb-NO" smtClean="0">
                <a:solidFill>
                  <a:prstClr val="black"/>
                </a:solidFill>
              </a:rPr>
              <a:pPr/>
              <a:t>15</a:t>
            </a:fld>
            <a:endParaRPr lang="nb-NO">
              <a:solidFill>
                <a:prstClr val="black"/>
              </a:solidFill>
            </a:endParaRPr>
          </a:p>
        </p:txBody>
      </p:sp>
    </p:spTree>
    <p:extLst>
      <p:ext uri="{BB962C8B-B14F-4D97-AF65-F5344CB8AC3E}">
        <p14:creationId xmlns:p14="http://schemas.microsoft.com/office/powerpoint/2010/main" val="30536133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i="0" kern="1200" baseline="0" dirty="0">
                <a:solidFill>
                  <a:schemeClr val="tx1"/>
                </a:solidFill>
                <a:effectLst/>
                <a:latin typeface="+mn-lt"/>
                <a:ea typeface="+mn-ea"/>
                <a:cs typeface="+mn-cs"/>
              </a:rPr>
              <a:t>It is </a:t>
            </a:r>
            <a:r>
              <a:rPr lang="nb-NO" sz="1200" i="0" kern="1200" baseline="0" dirty="0" err="1">
                <a:solidFill>
                  <a:schemeClr val="tx1"/>
                </a:solidFill>
                <a:effectLst/>
                <a:latin typeface="+mn-lt"/>
                <a:ea typeface="+mn-ea"/>
                <a:cs typeface="+mn-cs"/>
              </a:rPr>
              <a:t>important</a:t>
            </a:r>
            <a:r>
              <a:rPr lang="nb-NO" sz="1200" i="0" kern="1200" baseline="0" dirty="0">
                <a:solidFill>
                  <a:schemeClr val="tx1"/>
                </a:solidFill>
                <a:effectLst/>
                <a:latin typeface="+mn-lt"/>
                <a:ea typeface="+mn-ea"/>
                <a:cs typeface="+mn-cs"/>
              </a:rPr>
              <a:t> to </a:t>
            </a:r>
            <a:r>
              <a:rPr lang="nb-NO" sz="1200" i="0" kern="1200" baseline="0" dirty="0" err="1">
                <a:solidFill>
                  <a:schemeClr val="tx1"/>
                </a:solidFill>
                <a:effectLst/>
                <a:latin typeface="+mn-lt"/>
                <a:ea typeface="+mn-ea"/>
                <a:cs typeface="+mn-cs"/>
              </a:rPr>
              <a:t>us</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that</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the</a:t>
            </a:r>
            <a:r>
              <a:rPr lang="nb-NO" sz="1200" i="0" kern="1200" baseline="0" dirty="0">
                <a:solidFill>
                  <a:schemeClr val="tx1"/>
                </a:solidFill>
                <a:effectLst/>
                <a:latin typeface="+mn-lt"/>
                <a:ea typeface="+mn-ea"/>
                <a:cs typeface="+mn-cs"/>
              </a:rPr>
              <a:t> data </a:t>
            </a:r>
            <a:r>
              <a:rPr lang="nb-NO" sz="1200" i="0" kern="1200" baseline="0" dirty="0" err="1">
                <a:solidFill>
                  <a:schemeClr val="tx1"/>
                </a:solidFill>
                <a:effectLst/>
                <a:latin typeface="+mn-lt"/>
                <a:ea typeface="+mn-ea"/>
                <a:cs typeface="+mn-cs"/>
              </a:rPr>
              <a:t>we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collect</a:t>
            </a:r>
            <a:r>
              <a:rPr lang="nb-NO" sz="1200" i="0" kern="1200" baseline="0" dirty="0">
                <a:solidFill>
                  <a:schemeClr val="tx1"/>
                </a:solidFill>
                <a:effectLst/>
                <a:latin typeface="+mn-lt"/>
                <a:ea typeface="+mn-ea"/>
                <a:cs typeface="+mn-cs"/>
              </a:rPr>
              <a:t> and </a:t>
            </a:r>
            <a:r>
              <a:rPr lang="nb-NO" sz="1200" i="0" kern="1200" baseline="0" dirty="0" err="1">
                <a:solidFill>
                  <a:schemeClr val="tx1"/>
                </a:solidFill>
                <a:effectLst/>
                <a:latin typeface="+mn-lt"/>
                <a:ea typeface="+mn-ea"/>
                <a:cs typeface="+mn-cs"/>
              </a:rPr>
              <a:t>keep</a:t>
            </a:r>
            <a:r>
              <a:rPr lang="nb-NO" sz="1200" i="0" kern="1200" baseline="0" dirty="0">
                <a:solidFill>
                  <a:schemeClr val="tx1"/>
                </a:solidFill>
                <a:effectLst/>
                <a:latin typeface="+mn-lt"/>
                <a:ea typeface="+mn-ea"/>
                <a:cs typeface="+mn-cs"/>
              </a:rPr>
              <a:t> for </a:t>
            </a:r>
            <a:r>
              <a:rPr lang="nb-NO" sz="1200" i="0" kern="1200" baseline="0" dirty="0" err="1">
                <a:solidFill>
                  <a:schemeClr val="tx1"/>
                </a:solidFill>
                <a:effectLst/>
                <a:latin typeface="+mn-lt"/>
                <a:ea typeface="+mn-ea"/>
                <a:cs typeface="+mn-cs"/>
              </a:rPr>
              <a:t>the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public</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interest</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are</a:t>
            </a:r>
            <a:r>
              <a:rPr lang="nb-NO" sz="1200" i="0" kern="1200" baseline="0" dirty="0">
                <a:solidFill>
                  <a:schemeClr val="tx1"/>
                </a:solidFill>
                <a:effectLst/>
                <a:latin typeface="+mn-lt"/>
                <a:ea typeface="+mn-ea"/>
                <a:cs typeface="+mn-cs"/>
              </a:rPr>
              <a:t> used for </a:t>
            </a:r>
            <a:r>
              <a:rPr lang="nb-NO" sz="1200" i="0" kern="1200" baseline="0" dirty="0" err="1">
                <a:solidFill>
                  <a:schemeClr val="tx1"/>
                </a:solidFill>
                <a:effectLst/>
                <a:latin typeface="+mn-lt"/>
                <a:ea typeface="+mn-ea"/>
                <a:cs typeface="+mn-cs"/>
              </a:rPr>
              <a:t>research</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with</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the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potential</a:t>
            </a:r>
            <a:r>
              <a:rPr lang="nb-NO" sz="1200" i="0" kern="1200" baseline="0" dirty="0">
                <a:solidFill>
                  <a:schemeClr val="tx1"/>
                </a:solidFill>
                <a:effectLst/>
                <a:latin typeface="+mn-lt"/>
                <a:ea typeface="+mn-ea"/>
                <a:cs typeface="+mn-cs"/>
              </a:rPr>
              <a:t> to </a:t>
            </a:r>
            <a:r>
              <a:rPr lang="nb-NO" sz="1200" i="0" kern="1200" baseline="0" dirty="0" err="1">
                <a:solidFill>
                  <a:schemeClr val="tx1"/>
                </a:solidFill>
                <a:effectLst/>
                <a:latin typeface="+mn-lt"/>
                <a:ea typeface="+mn-ea"/>
                <a:cs typeface="+mn-cs"/>
              </a:rPr>
              <a:t>improve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health</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will</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strive</a:t>
            </a:r>
            <a:r>
              <a:rPr lang="nb-NO" sz="1200" i="0" kern="1200" baseline="0" dirty="0">
                <a:solidFill>
                  <a:schemeClr val="tx1"/>
                </a:solidFill>
                <a:effectLst/>
                <a:latin typeface="+mn-lt"/>
                <a:ea typeface="+mn-ea"/>
                <a:cs typeface="+mn-cs"/>
              </a:rPr>
              <a:t> to make </a:t>
            </a:r>
            <a:r>
              <a:rPr lang="nb-NO" sz="1200" i="0" kern="1200" baseline="0" dirty="0" err="1">
                <a:solidFill>
                  <a:schemeClr val="tx1"/>
                </a:solidFill>
                <a:effectLst/>
                <a:latin typeface="+mn-lt"/>
                <a:ea typeface="+mn-ea"/>
                <a:cs typeface="+mn-cs"/>
              </a:rPr>
              <a:t>access</a:t>
            </a:r>
            <a:r>
              <a:rPr lang="nb-NO" sz="1200" i="0" kern="1200" baseline="0" dirty="0">
                <a:solidFill>
                  <a:schemeClr val="tx1"/>
                </a:solidFill>
                <a:effectLst/>
                <a:latin typeface="+mn-lt"/>
                <a:ea typeface="+mn-ea"/>
                <a:cs typeface="+mn-cs"/>
              </a:rPr>
              <a:t> to data </a:t>
            </a:r>
            <a:r>
              <a:rPr lang="nb-NO" sz="1200" i="0" kern="1200" baseline="0" dirty="0" err="1">
                <a:solidFill>
                  <a:schemeClr val="tx1"/>
                </a:solidFill>
                <a:effectLst/>
                <a:latin typeface="+mn-lt"/>
                <a:ea typeface="+mn-ea"/>
                <a:cs typeface="+mn-cs"/>
              </a:rPr>
              <a:t>easier</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while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maintaining</a:t>
            </a:r>
            <a:r>
              <a:rPr lang="nb-NO" sz="1200" i="0" kern="1200" baseline="0" dirty="0">
                <a:solidFill>
                  <a:schemeClr val="tx1"/>
                </a:solidFill>
                <a:effectLst/>
                <a:latin typeface="+mn-lt"/>
                <a:ea typeface="+mn-ea"/>
                <a:cs typeface="+mn-cs"/>
              </a:rPr>
              <a:t> data </a:t>
            </a:r>
            <a:r>
              <a:rPr lang="nb-NO" sz="1200" i="0" kern="1200" baseline="0" dirty="0" err="1">
                <a:solidFill>
                  <a:schemeClr val="tx1"/>
                </a:solidFill>
                <a:effectLst/>
                <a:latin typeface="+mn-lt"/>
                <a:ea typeface="+mn-ea"/>
                <a:cs typeface="+mn-cs"/>
              </a:rPr>
              <a:t>privacy</a:t>
            </a:r>
            <a:r>
              <a:rPr lang="nb-NO" sz="1200" i="0" kern="1200" baseline="0" dirty="0">
                <a:solidFill>
                  <a:schemeClr val="tx1"/>
                </a:solidFill>
                <a:effectLst/>
                <a:latin typeface="+mn-lt"/>
                <a:ea typeface="+mn-ea"/>
                <a:cs typeface="+mn-cs"/>
              </a:rPr>
              <a:t> and  </a:t>
            </a:r>
            <a:r>
              <a:rPr lang="nb-NO" sz="1200" i="0" kern="1200" baseline="0" dirty="0" err="1">
                <a:solidFill>
                  <a:schemeClr val="tx1"/>
                </a:solidFill>
                <a:effectLst/>
                <a:latin typeface="+mn-lt"/>
                <a:ea typeface="+mn-ea"/>
                <a:cs typeface="+mn-cs"/>
              </a:rPr>
              <a:t>shortening</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the</a:t>
            </a:r>
            <a:r>
              <a:rPr lang="nb-NO" sz="1200" i="0" kern="1200" baseline="0" dirty="0">
                <a:solidFill>
                  <a:schemeClr val="tx1"/>
                </a:solidFill>
                <a:effectLst/>
                <a:latin typeface="+mn-lt"/>
                <a:ea typeface="+mn-ea"/>
                <a:cs typeface="+mn-cs"/>
              </a:rPr>
              <a:t> time it </a:t>
            </a:r>
            <a:r>
              <a:rPr lang="nb-NO" sz="1200" i="0" kern="1200" baseline="0" dirty="0" err="1">
                <a:solidFill>
                  <a:schemeClr val="tx1"/>
                </a:solidFill>
                <a:effectLst/>
                <a:latin typeface="+mn-lt"/>
                <a:ea typeface="+mn-ea"/>
                <a:cs typeface="+mn-cs"/>
              </a:rPr>
              <a:t>takes</a:t>
            </a:r>
            <a:r>
              <a:rPr lang="nb-NO" sz="1200" i="0" kern="1200" baseline="0" dirty="0">
                <a:solidFill>
                  <a:schemeClr val="tx1"/>
                </a:solidFill>
                <a:effectLst/>
                <a:latin typeface="+mn-lt"/>
                <a:ea typeface="+mn-ea"/>
                <a:cs typeface="+mn-cs"/>
              </a:rPr>
              <a:t> to turn </a:t>
            </a:r>
            <a:r>
              <a:rPr lang="nb-NO" sz="1200" i="0" kern="1200" baseline="0" dirty="0" err="1">
                <a:solidFill>
                  <a:schemeClr val="tx1"/>
                </a:solidFill>
                <a:effectLst/>
                <a:latin typeface="+mn-lt"/>
                <a:ea typeface="+mn-ea"/>
                <a:cs typeface="+mn-cs"/>
              </a:rPr>
              <a:t>new</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ideas</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into</a:t>
            </a:r>
            <a:r>
              <a:rPr lang="nb-NO" sz="1200" i="0" kern="1200" baseline="0" dirty="0">
                <a:solidFill>
                  <a:schemeClr val="tx1"/>
                </a:solidFill>
                <a:effectLst/>
                <a:latin typeface="+mn-lt"/>
                <a:ea typeface="+mn-ea"/>
                <a:cs typeface="+mn-cs"/>
              </a:rPr>
              <a:t> innovative </a:t>
            </a:r>
            <a:r>
              <a:rPr lang="nb-NO" sz="1200" i="0" kern="1200" baseline="0" dirty="0" err="1">
                <a:solidFill>
                  <a:schemeClr val="tx1"/>
                </a:solidFill>
                <a:effectLst/>
                <a:latin typeface="+mn-lt"/>
                <a:ea typeface="+mn-ea"/>
                <a:cs typeface="+mn-cs"/>
              </a:rPr>
              <a:t>solutions</a:t>
            </a:r>
            <a:r>
              <a:rPr lang="nb-NO" sz="1200" i="0" kern="1200" baseline="0" dirty="0">
                <a:solidFill>
                  <a:schemeClr val="tx1"/>
                </a:solidFill>
                <a:effectLst/>
                <a:latin typeface="+mn-lt"/>
                <a:ea typeface="+mn-ea"/>
                <a:cs typeface="+mn-cs"/>
              </a:rPr>
              <a:t>.</a:t>
            </a:r>
          </a:p>
          <a:p>
            <a:endParaRPr lang="nb-NO" sz="1200" i="0" kern="1200" baseline="0" dirty="0">
              <a:solidFill>
                <a:schemeClr val="tx1"/>
              </a:solidFill>
              <a:effectLst/>
              <a:latin typeface="+mn-lt"/>
              <a:ea typeface="+mn-ea"/>
              <a:cs typeface="+mn-cs"/>
            </a:endParaRPr>
          </a:p>
          <a:p>
            <a:r>
              <a:rPr lang="en-US" sz="1200" i="0" kern="1200" dirty="0">
                <a:solidFill>
                  <a:schemeClr val="tx1"/>
                </a:solidFill>
                <a:effectLst/>
                <a:latin typeface="+mn-lt"/>
                <a:ea typeface="+mn-ea"/>
                <a:cs typeface="+mn-cs"/>
              </a:rPr>
              <a:t>The unique data in the Norwegian Mother and Child Cohort Study can be used even more, for example in combination with data about education, integration and living conditions. This could create a foundation for new public health interventions.</a:t>
            </a:r>
          </a:p>
        </p:txBody>
      </p:sp>
      <p:sp>
        <p:nvSpPr>
          <p:cNvPr id="4" name="Plassholder for lysbildenummer 3"/>
          <p:cNvSpPr>
            <a:spLocks noGrp="1"/>
          </p:cNvSpPr>
          <p:nvPr>
            <p:ph type="sldNum" sz="quarter" idx="10"/>
          </p:nvPr>
        </p:nvSpPr>
        <p:spPr/>
        <p:txBody>
          <a:bodyPr/>
          <a:lstStyle/>
          <a:p>
            <a:fld id="{95BBF806-026A-45BF-B0F0-B95A55C9444E}" type="slidenum">
              <a:rPr lang="nb-NO" smtClean="0">
                <a:solidFill>
                  <a:prstClr val="black"/>
                </a:solidFill>
              </a:rPr>
              <a:pPr/>
              <a:t>16</a:t>
            </a:fld>
            <a:endParaRPr lang="nb-NO">
              <a:solidFill>
                <a:prstClr val="black"/>
              </a:solidFill>
            </a:endParaRPr>
          </a:p>
        </p:txBody>
      </p:sp>
    </p:spTree>
    <p:extLst>
      <p:ext uri="{BB962C8B-B14F-4D97-AF65-F5344CB8AC3E}">
        <p14:creationId xmlns:p14="http://schemas.microsoft.com/office/powerpoint/2010/main" val="35843163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i="0" kern="1200" dirty="0">
                <a:solidFill>
                  <a:schemeClr val="tx1"/>
                </a:solidFill>
                <a:effectLst/>
                <a:latin typeface="+mn-lt"/>
                <a:ea typeface="+mn-ea"/>
                <a:cs typeface="+mn-cs"/>
              </a:rPr>
              <a:t>The </a:t>
            </a:r>
            <a:r>
              <a:rPr lang="nb-NO" sz="1200" i="0" kern="1200" dirty="0" err="1">
                <a:solidFill>
                  <a:schemeClr val="tx1"/>
                </a:solidFill>
                <a:effectLst/>
                <a:latin typeface="+mn-lt"/>
                <a:ea typeface="+mn-ea"/>
                <a:cs typeface="+mn-cs"/>
              </a:rPr>
              <a:t>challenges</a:t>
            </a:r>
            <a:r>
              <a:rPr lang="nb-NO" sz="1200" i="0" kern="1200" dirty="0">
                <a:solidFill>
                  <a:schemeClr val="tx1"/>
                </a:solidFill>
                <a:effectLst/>
                <a:latin typeface="+mn-lt"/>
                <a:ea typeface="+mn-ea"/>
                <a:cs typeface="+mn-cs"/>
              </a:rPr>
              <a:t> to </a:t>
            </a:r>
            <a:r>
              <a:rPr lang="nb-NO" sz="1200" i="0" kern="1200" dirty="0" err="1">
                <a:solidFill>
                  <a:schemeClr val="tx1"/>
                </a:solidFill>
                <a:effectLst/>
                <a:latin typeface="+mn-lt"/>
                <a:ea typeface="+mn-ea"/>
                <a:cs typeface="+mn-cs"/>
              </a:rPr>
              <a:t>health</a:t>
            </a:r>
            <a:r>
              <a:rPr lang="nb-NO" sz="1200" i="0" kern="1200" baseline="0" dirty="0">
                <a:solidFill>
                  <a:schemeClr val="tx1"/>
                </a:solidFill>
                <a:effectLst/>
                <a:latin typeface="+mn-lt"/>
                <a:ea typeface="+mn-ea"/>
                <a:cs typeface="+mn-cs"/>
              </a:rPr>
              <a:t> </a:t>
            </a:r>
            <a:r>
              <a:rPr lang="nb-NO" sz="1200" i="0" kern="1200" dirty="0" err="1">
                <a:solidFill>
                  <a:schemeClr val="tx1"/>
                </a:solidFill>
                <a:effectLst/>
                <a:latin typeface="+mn-lt"/>
                <a:ea typeface="+mn-ea"/>
                <a:cs typeface="+mn-cs"/>
              </a:rPr>
              <a:t>we</a:t>
            </a:r>
            <a:r>
              <a:rPr lang="nb-NO" sz="1200" i="0" kern="1200" dirty="0">
                <a:solidFill>
                  <a:schemeClr val="tx1"/>
                </a:solidFill>
                <a:effectLst/>
                <a:latin typeface="+mn-lt"/>
                <a:ea typeface="+mn-ea"/>
                <a:cs typeface="+mn-cs"/>
              </a:rPr>
              <a:t> face in Norway </a:t>
            </a:r>
            <a:r>
              <a:rPr lang="nb-NO" sz="1200" i="0" kern="1200" dirty="0" err="1">
                <a:solidFill>
                  <a:schemeClr val="tx1"/>
                </a:solidFill>
                <a:effectLst/>
                <a:latin typeface="+mn-lt"/>
                <a:ea typeface="+mn-ea"/>
                <a:cs typeface="+mn-cs"/>
              </a:rPr>
              <a:t>are</a:t>
            </a:r>
            <a:r>
              <a:rPr lang="nb-NO" sz="1200" i="0" kern="1200" dirty="0">
                <a:solidFill>
                  <a:schemeClr val="tx1"/>
                </a:solidFill>
                <a:effectLst/>
                <a:latin typeface="+mn-lt"/>
                <a:ea typeface="+mn-ea"/>
                <a:cs typeface="+mn-cs"/>
              </a:rPr>
              <a:t> </a:t>
            </a:r>
            <a:r>
              <a:rPr lang="nb-NO" sz="1200" i="0" kern="1200" dirty="0" err="1">
                <a:solidFill>
                  <a:schemeClr val="tx1"/>
                </a:solidFill>
                <a:effectLst/>
                <a:latin typeface="+mn-lt"/>
                <a:ea typeface="+mn-ea"/>
                <a:cs typeface="+mn-cs"/>
              </a:rPr>
              <a:t>increasingly</a:t>
            </a:r>
            <a:r>
              <a:rPr lang="nb-NO" sz="1200" i="0" kern="1200" baseline="0" dirty="0">
                <a:solidFill>
                  <a:schemeClr val="tx1"/>
                </a:solidFill>
                <a:effectLst/>
                <a:latin typeface="+mn-lt"/>
                <a:ea typeface="+mn-ea"/>
                <a:cs typeface="+mn-cs"/>
              </a:rPr>
              <a:t> global and </a:t>
            </a:r>
            <a:r>
              <a:rPr lang="nb-NO" sz="1200" i="0" kern="1200" baseline="0" dirty="0" err="1">
                <a:solidFill>
                  <a:schemeClr val="tx1"/>
                </a:solidFill>
                <a:effectLst/>
                <a:latin typeface="+mn-lt"/>
                <a:ea typeface="+mn-ea"/>
                <a:cs typeface="+mn-cs"/>
              </a:rPr>
              <a:t>the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solutions</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will</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require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international</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collaboration</a:t>
            </a:r>
            <a:r>
              <a:rPr lang="nb-NO" sz="1200" i="0" kern="1200" baseline="0" dirty="0">
                <a:solidFill>
                  <a:schemeClr val="tx1"/>
                </a:solidFill>
                <a:effectLst/>
                <a:latin typeface="+mn-lt"/>
                <a:ea typeface="+mn-ea"/>
                <a:cs typeface="+mn-cs"/>
              </a:rPr>
              <a:t>. NIPH </a:t>
            </a:r>
            <a:r>
              <a:rPr lang="nb-NO" sz="1200" i="0" kern="1200" baseline="0" dirty="0" err="1">
                <a:solidFill>
                  <a:schemeClr val="tx1"/>
                </a:solidFill>
                <a:effectLst/>
                <a:latin typeface="+mn-lt"/>
                <a:ea typeface="+mn-ea"/>
                <a:cs typeface="+mn-cs"/>
              </a:rPr>
              <a:t>will</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strengthen</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its</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international</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involvement</a:t>
            </a:r>
            <a:r>
              <a:rPr lang="nb-NO" sz="1200" i="0" kern="1200" baseline="0" dirty="0">
                <a:solidFill>
                  <a:schemeClr val="tx1"/>
                </a:solidFill>
                <a:effectLst/>
                <a:latin typeface="+mn-lt"/>
                <a:ea typeface="+mn-ea"/>
                <a:cs typeface="+mn-cs"/>
              </a:rPr>
              <a:t> and </a:t>
            </a:r>
            <a:r>
              <a:rPr lang="nb-NO" sz="1200" i="0" kern="1200" baseline="0" dirty="0" err="1">
                <a:solidFill>
                  <a:schemeClr val="tx1"/>
                </a:solidFill>
                <a:effectLst/>
                <a:latin typeface="+mn-lt"/>
                <a:ea typeface="+mn-ea"/>
                <a:cs typeface="+mn-cs"/>
              </a:rPr>
              <a:t>collaboration</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with</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low</a:t>
            </a:r>
            <a:r>
              <a:rPr lang="nb-NO" sz="1200" i="0" kern="1200" baseline="0" dirty="0">
                <a:solidFill>
                  <a:schemeClr val="tx1"/>
                </a:solidFill>
                <a:effectLst/>
                <a:latin typeface="+mn-lt"/>
                <a:ea typeface="+mn-ea"/>
                <a:cs typeface="+mn-cs"/>
              </a:rPr>
              <a:t> and </a:t>
            </a:r>
            <a:r>
              <a:rPr lang="nb-NO" sz="1200" i="0" kern="1200" baseline="0" dirty="0" err="1">
                <a:solidFill>
                  <a:schemeClr val="tx1"/>
                </a:solidFill>
                <a:effectLst/>
                <a:latin typeface="+mn-lt"/>
                <a:ea typeface="+mn-ea"/>
                <a:cs typeface="+mn-cs"/>
              </a:rPr>
              <a:t>middle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income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countries</a:t>
            </a:r>
            <a:r>
              <a:rPr lang="nb-NO" sz="1200" i="0" kern="1200" baseline="0" dirty="0">
                <a:solidFill>
                  <a:schemeClr val="tx1"/>
                </a:solidFill>
                <a:effectLst/>
                <a:latin typeface="+mn-lt"/>
                <a:ea typeface="+mn-ea"/>
                <a:cs typeface="+mn-cs"/>
              </a:rPr>
              <a:t> to </a:t>
            </a:r>
            <a:r>
              <a:rPr lang="nb-NO" sz="1200" i="0" kern="1200" baseline="0" dirty="0" err="1">
                <a:solidFill>
                  <a:schemeClr val="tx1"/>
                </a:solidFill>
                <a:effectLst/>
                <a:latin typeface="+mn-lt"/>
                <a:ea typeface="+mn-ea"/>
                <a:cs typeface="+mn-cs"/>
              </a:rPr>
              <a:t>reach</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the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SDGs</a:t>
            </a:r>
            <a:r>
              <a:rPr lang="nb-NO" sz="1200" i="0" kern="1200" baseline="0" dirty="0">
                <a:solidFill>
                  <a:schemeClr val="tx1"/>
                </a:solidFill>
                <a:effectLst/>
                <a:latin typeface="+mn-lt"/>
                <a:ea typeface="+mn-ea"/>
                <a:cs typeface="+mn-cs"/>
              </a:rPr>
              <a:t> by 2030. </a:t>
            </a:r>
          </a:p>
          <a:p>
            <a:endParaRPr lang="nb-NO" sz="1200" i="0" kern="1200" dirty="0">
              <a:solidFill>
                <a:schemeClr val="tx1"/>
              </a:solidFill>
              <a:effectLst/>
              <a:latin typeface="+mn-lt"/>
              <a:ea typeface="+mn-ea"/>
              <a:cs typeface="+mn-cs"/>
            </a:endParaRPr>
          </a:p>
          <a:p>
            <a:r>
              <a:rPr lang="nb-NO" sz="1200" i="0" kern="1200" dirty="0" err="1">
                <a:solidFill>
                  <a:schemeClr val="tx1"/>
                </a:solidFill>
                <a:effectLst/>
                <a:latin typeface="+mn-lt"/>
                <a:ea typeface="+mn-ea"/>
                <a:cs typeface="+mn-cs"/>
              </a:rPr>
              <a:t>We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will</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prioritise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our</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contributions</a:t>
            </a:r>
            <a:r>
              <a:rPr lang="nb-NO" sz="1200" i="0" kern="1200" baseline="0" dirty="0">
                <a:solidFill>
                  <a:schemeClr val="tx1"/>
                </a:solidFill>
                <a:effectLst/>
                <a:latin typeface="+mn-lt"/>
                <a:ea typeface="+mn-ea"/>
                <a:cs typeface="+mn-cs"/>
              </a:rPr>
              <a:t> in </a:t>
            </a:r>
            <a:r>
              <a:rPr lang="nb-NO" sz="1200" i="0" kern="1200" baseline="0" dirty="0" err="1">
                <a:solidFill>
                  <a:schemeClr val="tx1"/>
                </a:solidFill>
                <a:effectLst/>
                <a:latin typeface="+mn-lt"/>
                <a:ea typeface="+mn-ea"/>
                <a:cs typeface="+mn-cs"/>
              </a:rPr>
              <a:t>the</a:t>
            </a:r>
            <a:r>
              <a:rPr lang="nb-NO" sz="1200" i="0" kern="1200" baseline="0" dirty="0">
                <a:solidFill>
                  <a:schemeClr val="tx1"/>
                </a:solidFill>
                <a:effectLst/>
                <a:latin typeface="+mn-lt"/>
                <a:ea typeface="+mn-ea"/>
                <a:cs typeface="+mn-cs"/>
              </a:rPr>
              <a:t> areas </a:t>
            </a:r>
            <a:r>
              <a:rPr lang="nb-NO" sz="1200" i="0" kern="1200" baseline="0" dirty="0" err="1">
                <a:solidFill>
                  <a:schemeClr val="tx1"/>
                </a:solidFill>
                <a:effectLst/>
                <a:latin typeface="+mn-lt"/>
                <a:ea typeface="+mn-ea"/>
                <a:cs typeface="+mn-cs"/>
              </a:rPr>
              <a:t>where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we</a:t>
            </a:r>
            <a:r>
              <a:rPr lang="nb-NO" sz="1200" i="0" kern="1200" baseline="0" dirty="0">
                <a:solidFill>
                  <a:schemeClr val="tx1"/>
                </a:solidFill>
                <a:effectLst/>
                <a:latin typeface="+mn-lt"/>
                <a:ea typeface="+mn-ea"/>
                <a:cs typeface="+mn-cs"/>
              </a:rPr>
              <a:t> have </a:t>
            </a:r>
            <a:r>
              <a:rPr lang="nb-NO" sz="1200" i="0" kern="1200" baseline="0" dirty="0" err="1">
                <a:solidFill>
                  <a:schemeClr val="tx1"/>
                </a:solidFill>
                <a:effectLst/>
                <a:latin typeface="+mn-lt"/>
                <a:ea typeface="+mn-ea"/>
                <a:cs typeface="+mn-cs"/>
              </a:rPr>
              <a:t>national</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expertise</a:t>
            </a:r>
            <a:r>
              <a:rPr lang="nb-NO" sz="1200" i="0" kern="1200" baseline="0" dirty="0">
                <a:solidFill>
                  <a:schemeClr val="tx1"/>
                </a:solidFill>
                <a:effectLst/>
                <a:latin typeface="+mn-lt"/>
                <a:ea typeface="+mn-ea"/>
                <a:cs typeface="+mn-cs"/>
              </a:rPr>
              <a:t>.</a:t>
            </a:r>
          </a:p>
        </p:txBody>
      </p:sp>
      <p:sp>
        <p:nvSpPr>
          <p:cNvPr id="4" name="Plassholder for lysbildenummer 3"/>
          <p:cNvSpPr>
            <a:spLocks noGrp="1"/>
          </p:cNvSpPr>
          <p:nvPr>
            <p:ph type="sldNum" sz="quarter" idx="10"/>
          </p:nvPr>
        </p:nvSpPr>
        <p:spPr/>
        <p:txBody>
          <a:bodyPr/>
          <a:lstStyle/>
          <a:p>
            <a:fld id="{95BBF806-026A-45BF-B0F0-B95A55C9444E}" type="slidenum">
              <a:rPr lang="nb-NO" smtClean="0">
                <a:solidFill>
                  <a:prstClr val="black"/>
                </a:solidFill>
              </a:rPr>
              <a:pPr/>
              <a:t>17</a:t>
            </a:fld>
            <a:endParaRPr lang="nb-NO">
              <a:solidFill>
                <a:prstClr val="black"/>
              </a:solidFill>
            </a:endParaRPr>
          </a:p>
        </p:txBody>
      </p:sp>
    </p:spTree>
    <p:extLst>
      <p:ext uri="{BB962C8B-B14F-4D97-AF65-F5344CB8AC3E}">
        <p14:creationId xmlns:p14="http://schemas.microsoft.com/office/powerpoint/2010/main" val="18484529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200" i="0" kern="1200" dirty="0" err="1">
                <a:solidFill>
                  <a:schemeClr val="tx1"/>
                </a:solidFill>
                <a:effectLst/>
                <a:latin typeface="+mn-lt"/>
                <a:ea typeface="+mn-ea"/>
                <a:cs typeface="+mn-cs"/>
              </a:rPr>
              <a:t>We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value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close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collaboration</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with</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our</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users</a:t>
            </a:r>
            <a:r>
              <a:rPr lang="nb-NO" sz="1200" i="0" kern="1200" baseline="0" dirty="0">
                <a:solidFill>
                  <a:schemeClr val="tx1"/>
                </a:solidFill>
                <a:effectLst/>
                <a:latin typeface="+mn-lt"/>
                <a:ea typeface="+mn-ea"/>
                <a:cs typeface="+mn-cs"/>
              </a:rPr>
              <a:t>, partners and </a:t>
            </a:r>
            <a:r>
              <a:rPr lang="nb-NO" sz="1200" i="0" kern="1200" baseline="0" dirty="0" err="1">
                <a:solidFill>
                  <a:schemeClr val="tx1"/>
                </a:solidFill>
                <a:effectLst/>
                <a:latin typeface="+mn-lt"/>
                <a:ea typeface="+mn-ea"/>
                <a:cs typeface="+mn-cs"/>
              </a:rPr>
              <a:t>clients</a:t>
            </a:r>
            <a:r>
              <a:rPr lang="nb-NO" sz="1200" i="0" kern="1200" baseline="0" dirty="0">
                <a:solidFill>
                  <a:schemeClr val="tx1"/>
                </a:solidFill>
                <a:effectLst/>
                <a:latin typeface="+mn-lt"/>
                <a:ea typeface="+mn-ea"/>
                <a:cs typeface="+mn-cs"/>
              </a:rPr>
              <a:t>. The </a:t>
            </a:r>
            <a:r>
              <a:rPr lang="nb-NO" sz="1200" i="0" kern="1200" baseline="0" dirty="0" err="1">
                <a:solidFill>
                  <a:schemeClr val="tx1"/>
                </a:solidFill>
                <a:effectLst/>
                <a:latin typeface="+mn-lt"/>
                <a:ea typeface="+mn-ea"/>
                <a:cs typeface="+mn-cs"/>
              </a:rPr>
              <a:t>aim</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of</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our</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strategic</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initiatives</a:t>
            </a:r>
            <a:r>
              <a:rPr lang="nb-NO" sz="1200" i="0" kern="1200" baseline="0" dirty="0">
                <a:solidFill>
                  <a:schemeClr val="tx1"/>
                </a:solidFill>
                <a:effectLst/>
                <a:latin typeface="+mn-lt"/>
                <a:ea typeface="+mn-ea"/>
                <a:cs typeface="+mn-cs"/>
              </a:rPr>
              <a:t> is to </a:t>
            </a:r>
            <a:r>
              <a:rPr lang="nb-NO" sz="1200" i="0" kern="1200" baseline="0" dirty="0" err="1">
                <a:solidFill>
                  <a:schemeClr val="tx1"/>
                </a:solidFill>
                <a:effectLst/>
                <a:latin typeface="+mn-lt"/>
                <a:ea typeface="+mn-ea"/>
                <a:cs typeface="+mn-cs"/>
              </a:rPr>
              <a:t>further</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develop</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our</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deliverables</a:t>
            </a:r>
            <a:r>
              <a:rPr lang="nb-NO" sz="1200" i="0" kern="1200" baseline="0" dirty="0">
                <a:solidFill>
                  <a:schemeClr val="tx1"/>
                </a:solidFill>
                <a:effectLst/>
                <a:latin typeface="+mn-lt"/>
                <a:ea typeface="+mn-ea"/>
                <a:cs typeface="+mn-cs"/>
              </a:rPr>
              <a:t> to serve </a:t>
            </a:r>
            <a:r>
              <a:rPr lang="nb-NO" sz="1200" i="0" kern="1200" baseline="0" dirty="0" err="1">
                <a:solidFill>
                  <a:schemeClr val="tx1"/>
                </a:solidFill>
                <a:effectLst/>
                <a:latin typeface="+mn-lt"/>
                <a:ea typeface="+mn-ea"/>
                <a:cs typeface="+mn-cs"/>
              </a:rPr>
              <a:t>the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needs</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of</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our</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users</a:t>
            </a:r>
            <a:r>
              <a:rPr lang="nb-NO" sz="1200" i="0" kern="1200" baseline="0" dirty="0">
                <a:solidFill>
                  <a:schemeClr val="tx1"/>
                </a:solidFill>
                <a:effectLst/>
                <a:latin typeface="+mn-lt"/>
                <a:ea typeface="+mn-ea"/>
                <a:cs typeface="+mn-cs"/>
              </a:rPr>
              <a:t>.</a:t>
            </a:r>
          </a:p>
        </p:txBody>
      </p:sp>
      <p:sp>
        <p:nvSpPr>
          <p:cNvPr id="4" name="Plassholder for lysbildenummer 3"/>
          <p:cNvSpPr>
            <a:spLocks noGrp="1"/>
          </p:cNvSpPr>
          <p:nvPr>
            <p:ph type="sldNum" sz="quarter" idx="10"/>
          </p:nvPr>
        </p:nvSpPr>
        <p:spPr/>
        <p:txBody>
          <a:bodyPr/>
          <a:lstStyle/>
          <a:p>
            <a:fld id="{95BBF806-026A-45BF-B0F0-B95A55C9444E}" type="slidenum">
              <a:rPr lang="nb-NO" smtClean="0">
                <a:solidFill>
                  <a:prstClr val="black"/>
                </a:solidFill>
              </a:rPr>
              <a:pPr/>
              <a:t>18</a:t>
            </a:fld>
            <a:endParaRPr lang="nb-NO">
              <a:solidFill>
                <a:prstClr val="black"/>
              </a:solidFill>
            </a:endParaRPr>
          </a:p>
        </p:txBody>
      </p:sp>
    </p:spTree>
    <p:extLst>
      <p:ext uri="{BB962C8B-B14F-4D97-AF65-F5344CB8AC3E}">
        <p14:creationId xmlns:p14="http://schemas.microsoft.com/office/powerpoint/2010/main" val="24606577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3EDB0897-62B0-4C60-809C-BFFB55A7C902}" type="slidenum">
              <a:rPr lang="nb-NO" smtClean="0"/>
              <a:t>19</a:t>
            </a:fld>
            <a:endParaRPr lang="nb-NO"/>
          </a:p>
        </p:txBody>
      </p:sp>
    </p:spTree>
    <p:extLst>
      <p:ext uri="{BB962C8B-B14F-4D97-AF65-F5344CB8AC3E}">
        <p14:creationId xmlns:p14="http://schemas.microsoft.com/office/powerpoint/2010/main" val="33234054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i="0" strike="noStrike" kern="1200" dirty="0">
                <a:solidFill>
                  <a:schemeClr val="tx1"/>
                </a:solidFill>
                <a:effectLst/>
                <a:latin typeface="+mn-lt"/>
                <a:ea typeface="+mn-ea"/>
                <a:cs typeface="+mn-cs"/>
              </a:rPr>
              <a:t>The</a:t>
            </a:r>
            <a:r>
              <a:rPr lang="nb-NO" sz="1200" i="0" strike="noStrike" kern="1200" baseline="0" dirty="0">
                <a:solidFill>
                  <a:schemeClr val="tx1"/>
                </a:solidFill>
                <a:effectLst/>
                <a:latin typeface="+mn-lt"/>
                <a:ea typeface="+mn-ea"/>
                <a:cs typeface="+mn-cs"/>
              </a:rPr>
              <a:t> </a:t>
            </a:r>
            <a:r>
              <a:rPr lang="nb-NO" sz="1200" i="0" strike="noStrike" kern="1200" baseline="0" dirty="0" err="1">
                <a:solidFill>
                  <a:schemeClr val="tx1"/>
                </a:solidFill>
                <a:effectLst/>
                <a:latin typeface="+mn-lt"/>
                <a:ea typeface="+mn-ea"/>
                <a:cs typeface="+mn-cs"/>
              </a:rPr>
              <a:t>Sustainable</a:t>
            </a:r>
            <a:r>
              <a:rPr lang="nb-NO" sz="1200" i="0" strike="noStrike" kern="1200" baseline="0" dirty="0">
                <a:solidFill>
                  <a:schemeClr val="tx1"/>
                </a:solidFill>
                <a:effectLst/>
                <a:latin typeface="+mn-lt"/>
                <a:ea typeface="+mn-ea"/>
                <a:cs typeface="+mn-cs"/>
              </a:rPr>
              <a:t> Development Goals </a:t>
            </a:r>
            <a:r>
              <a:rPr lang="nb-NO" sz="1200" i="0" strike="noStrike" kern="1200" baseline="0" dirty="0" err="1">
                <a:solidFill>
                  <a:schemeClr val="tx1"/>
                </a:solidFill>
                <a:effectLst/>
                <a:latin typeface="+mn-lt"/>
                <a:ea typeface="+mn-ea"/>
                <a:cs typeface="+mn-cs"/>
              </a:rPr>
              <a:t>are</a:t>
            </a:r>
            <a:r>
              <a:rPr lang="nb-NO" sz="1200" i="0" strike="noStrike" kern="1200" baseline="0" dirty="0">
                <a:solidFill>
                  <a:schemeClr val="tx1"/>
                </a:solidFill>
                <a:effectLst/>
                <a:latin typeface="+mn-lt"/>
                <a:ea typeface="+mn-ea"/>
                <a:cs typeface="+mn-cs"/>
              </a:rPr>
              <a:t> </a:t>
            </a:r>
            <a:r>
              <a:rPr lang="nb-NO" sz="1200" i="0" strike="noStrike" kern="1200" baseline="0" dirty="0" err="1">
                <a:solidFill>
                  <a:schemeClr val="tx1"/>
                </a:solidFill>
                <a:effectLst/>
                <a:latin typeface="+mn-lt"/>
                <a:ea typeface="+mn-ea"/>
                <a:cs typeface="+mn-cs"/>
              </a:rPr>
              <a:t>the</a:t>
            </a:r>
            <a:r>
              <a:rPr lang="nb-NO" sz="1200" i="0" strike="noStrike" kern="1200" baseline="0" dirty="0">
                <a:solidFill>
                  <a:schemeClr val="tx1"/>
                </a:solidFill>
                <a:effectLst/>
                <a:latin typeface="+mn-lt"/>
                <a:ea typeface="+mn-ea"/>
                <a:cs typeface="+mn-cs"/>
              </a:rPr>
              <a:t> </a:t>
            </a:r>
            <a:r>
              <a:rPr lang="nb-NO" sz="1200" i="0" strike="noStrike" kern="1200" baseline="0" dirty="0" err="1">
                <a:solidFill>
                  <a:schemeClr val="tx1"/>
                </a:solidFill>
                <a:effectLst/>
                <a:latin typeface="+mn-lt"/>
                <a:ea typeface="+mn-ea"/>
                <a:cs typeface="+mn-cs"/>
              </a:rPr>
              <a:t>overarching</a:t>
            </a:r>
            <a:r>
              <a:rPr lang="nb-NO" sz="1200" i="0" strike="noStrike" kern="1200" baseline="0" dirty="0">
                <a:solidFill>
                  <a:schemeClr val="tx1"/>
                </a:solidFill>
                <a:effectLst/>
                <a:latin typeface="+mn-lt"/>
                <a:ea typeface="+mn-ea"/>
                <a:cs typeface="+mn-cs"/>
              </a:rPr>
              <a:t> goals </a:t>
            </a:r>
            <a:r>
              <a:rPr lang="nb-NO" sz="1200" i="0" strike="noStrike" kern="1200" baseline="0" dirty="0" err="1">
                <a:solidFill>
                  <a:schemeClr val="tx1"/>
                </a:solidFill>
                <a:effectLst/>
                <a:latin typeface="+mn-lt"/>
                <a:ea typeface="+mn-ea"/>
                <a:cs typeface="+mn-cs"/>
              </a:rPr>
              <a:t>of</a:t>
            </a:r>
            <a:r>
              <a:rPr lang="nb-NO" sz="1200" i="0" strike="noStrike" kern="1200" baseline="0" dirty="0">
                <a:solidFill>
                  <a:schemeClr val="tx1"/>
                </a:solidFill>
                <a:effectLst/>
                <a:latin typeface="+mn-lt"/>
                <a:ea typeface="+mn-ea"/>
                <a:cs typeface="+mn-cs"/>
              </a:rPr>
              <a:t> </a:t>
            </a:r>
            <a:r>
              <a:rPr lang="nb-NO" sz="1200" i="0" strike="noStrike" kern="1200" baseline="0" dirty="0" err="1">
                <a:solidFill>
                  <a:schemeClr val="tx1"/>
                </a:solidFill>
                <a:effectLst/>
                <a:latin typeface="+mn-lt"/>
                <a:ea typeface="+mn-ea"/>
                <a:cs typeface="+mn-cs"/>
              </a:rPr>
              <a:t>the</a:t>
            </a:r>
            <a:r>
              <a:rPr lang="nb-NO" sz="1200" i="0" strike="noStrike" kern="1200" baseline="0" dirty="0">
                <a:solidFill>
                  <a:schemeClr val="tx1"/>
                </a:solidFill>
                <a:effectLst/>
                <a:latin typeface="+mn-lt"/>
                <a:ea typeface="+mn-ea"/>
                <a:cs typeface="+mn-cs"/>
              </a:rPr>
              <a:t> Norwegian </a:t>
            </a:r>
            <a:r>
              <a:rPr lang="nb-NO" sz="1200" i="0" strike="noStrike" kern="1200" baseline="0" dirty="0" err="1">
                <a:solidFill>
                  <a:schemeClr val="tx1"/>
                </a:solidFill>
                <a:effectLst/>
                <a:latin typeface="+mn-lt"/>
                <a:ea typeface="+mn-ea"/>
                <a:cs typeface="+mn-cs"/>
              </a:rPr>
              <a:t>Institute</a:t>
            </a:r>
            <a:r>
              <a:rPr lang="nb-NO" sz="1200" i="0" strike="noStrike" kern="1200" baseline="0" dirty="0">
                <a:solidFill>
                  <a:schemeClr val="tx1"/>
                </a:solidFill>
                <a:effectLst/>
                <a:latin typeface="+mn-lt"/>
                <a:ea typeface="+mn-ea"/>
                <a:cs typeface="+mn-cs"/>
              </a:rPr>
              <a:t> </a:t>
            </a:r>
            <a:r>
              <a:rPr lang="nb-NO" sz="1200" i="0" strike="noStrike" kern="1200" baseline="0" dirty="0" err="1">
                <a:solidFill>
                  <a:schemeClr val="tx1"/>
                </a:solidFill>
                <a:effectLst/>
                <a:latin typeface="+mn-lt"/>
                <a:ea typeface="+mn-ea"/>
                <a:cs typeface="+mn-cs"/>
              </a:rPr>
              <a:t>of</a:t>
            </a:r>
            <a:r>
              <a:rPr lang="nb-NO" sz="1200" i="0" strike="noStrike" kern="1200" baseline="0" dirty="0">
                <a:solidFill>
                  <a:schemeClr val="tx1"/>
                </a:solidFill>
                <a:effectLst/>
                <a:latin typeface="+mn-lt"/>
                <a:ea typeface="+mn-ea"/>
                <a:cs typeface="+mn-cs"/>
              </a:rPr>
              <a:t> Public Health. To </a:t>
            </a:r>
            <a:r>
              <a:rPr lang="nb-NO" sz="1200" i="0" strike="noStrike" kern="1200" baseline="0" dirty="0" err="1">
                <a:solidFill>
                  <a:schemeClr val="tx1"/>
                </a:solidFill>
                <a:effectLst/>
                <a:latin typeface="+mn-lt"/>
                <a:ea typeface="+mn-ea"/>
                <a:cs typeface="+mn-cs"/>
              </a:rPr>
              <a:t>us</a:t>
            </a:r>
            <a:r>
              <a:rPr lang="nb-NO" sz="1200" i="0" strike="noStrike" kern="1200" baseline="0" dirty="0">
                <a:solidFill>
                  <a:schemeClr val="tx1"/>
                </a:solidFill>
                <a:effectLst/>
                <a:latin typeface="+mn-lt"/>
                <a:ea typeface="+mn-ea"/>
                <a:cs typeface="+mn-cs"/>
              </a:rPr>
              <a:t>, </a:t>
            </a:r>
            <a:r>
              <a:rPr lang="nb-NO" sz="1200" i="0" strike="noStrike" kern="1200" baseline="0" dirty="0" err="1">
                <a:solidFill>
                  <a:schemeClr val="tx1"/>
                </a:solidFill>
                <a:effectLst/>
                <a:latin typeface="+mn-lt"/>
                <a:ea typeface="+mn-ea"/>
                <a:cs typeface="+mn-cs"/>
              </a:rPr>
              <a:t>the</a:t>
            </a:r>
            <a:r>
              <a:rPr lang="nb-NO" sz="1200" i="0" strike="noStrike" kern="1200" baseline="0" dirty="0">
                <a:solidFill>
                  <a:schemeClr val="tx1"/>
                </a:solidFill>
                <a:effectLst/>
                <a:latin typeface="+mn-lt"/>
                <a:ea typeface="+mn-ea"/>
                <a:cs typeface="+mn-cs"/>
              </a:rPr>
              <a:t> </a:t>
            </a:r>
            <a:r>
              <a:rPr lang="nb-NO" sz="1200" i="0" strike="noStrike" kern="1200" baseline="0" dirty="0" err="1">
                <a:solidFill>
                  <a:schemeClr val="tx1"/>
                </a:solidFill>
                <a:effectLst/>
                <a:latin typeface="+mn-lt"/>
                <a:ea typeface="+mn-ea"/>
                <a:cs typeface="+mn-cs"/>
              </a:rPr>
              <a:t>third</a:t>
            </a:r>
            <a:r>
              <a:rPr lang="nb-NO" sz="1200" i="0" strike="noStrike" kern="1200" baseline="0" dirty="0">
                <a:solidFill>
                  <a:schemeClr val="tx1"/>
                </a:solidFill>
                <a:effectLst/>
                <a:latin typeface="+mn-lt"/>
                <a:ea typeface="+mn-ea"/>
                <a:cs typeface="+mn-cs"/>
              </a:rPr>
              <a:t> SDG is </a:t>
            </a:r>
            <a:r>
              <a:rPr lang="nb-NO" sz="1200" i="0" strike="noStrike" kern="1200" baseline="0" dirty="0" err="1">
                <a:solidFill>
                  <a:schemeClr val="tx1"/>
                </a:solidFill>
                <a:effectLst/>
                <a:latin typeface="+mn-lt"/>
                <a:ea typeface="+mn-ea"/>
                <a:cs typeface="+mn-cs"/>
              </a:rPr>
              <a:t>key</a:t>
            </a:r>
            <a:r>
              <a:rPr lang="nb-NO" sz="1200" i="0" strike="noStrike" kern="1200" baseline="0" dirty="0">
                <a:solidFill>
                  <a:schemeClr val="tx1"/>
                </a:solidFill>
                <a:effectLst/>
                <a:latin typeface="+mn-lt"/>
                <a:ea typeface="+mn-ea"/>
                <a:cs typeface="+mn-cs"/>
              </a:rPr>
              <a:t>: to «</a:t>
            </a:r>
            <a:r>
              <a:rPr lang="nb-NO" sz="1200" i="0" strike="noStrike" kern="1200" baseline="0" dirty="0" err="1">
                <a:solidFill>
                  <a:schemeClr val="tx1"/>
                </a:solidFill>
                <a:effectLst/>
                <a:latin typeface="+mn-lt"/>
                <a:ea typeface="+mn-ea"/>
                <a:cs typeface="+mn-cs"/>
              </a:rPr>
              <a:t>ensure</a:t>
            </a:r>
            <a:r>
              <a:rPr lang="nb-NO" sz="1200" i="0" strike="noStrike" kern="1200" baseline="0" dirty="0">
                <a:solidFill>
                  <a:schemeClr val="tx1"/>
                </a:solidFill>
                <a:effectLst/>
                <a:latin typeface="+mn-lt"/>
                <a:ea typeface="+mn-ea"/>
                <a:cs typeface="+mn-cs"/>
              </a:rPr>
              <a:t> </a:t>
            </a:r>
            <a:r>
              <a:rPr lang="nb-NO" sz="1200" i="0" strike="noStrike" kern="1200" baseline="0" dirty="0" err="1">
                <a:solidFill>
                  <a:schemeClr val="tx1"/>
                </a:solidFill>
                <a:effectLst/>
                <a:latin typeface="+mn-lt"/>
                <a:ea typeface="+mn-ea"/>
                <a:cs typeface="+mn-cs"/>
              </a:rPr>
              <a:t>healthy</a:t>
            </a:r>
            <a:r>
              <a:rPr lang="nb-NO" sz="1200" i="0" strike="noStrike" kern="1200" baseline="0" dirty="0">
                <a:solidFill>
                  <a:schemeClr val="tx1"/>
                </a:solidFill>
                <a:effectLst/>
                <a:latin typeface="+mn-lt"/>
                <a:ea typeface="+mn-ea"/>
                <a:cs typeface="+mn-cs"/>
              </a:rPr>
              <a:t> lives and </a:t>
            </a:r>
            <a:r>
              <a:rPr lang="nb-NO" sz="1200" i="0" strike="noStrike" kern="1200" baseline="0" dirty="0" err="1">
                <a:solidFill>
                  <a:schemeClr val="tx1"/>
                </a:solidFill>
                <a:effectLst/>
                <a:latin typeface="+mn-lt"/>
                <a:ea typeface="+mn-ea"/>
                <a:cs typeface="+mn-cs"/>
              </a:rPr>
              <a:t>promote</a:t>
            </a:r>
            <a:r>
              <a:rPr lang="nb-NO" sz="1200" i="0" strike="noStrike" kern="1200" baseline="0" dirty="0">
                <a:solidFill>
                  <a:schemeClr val="tx1"/>
                </a:solidFill>
                <a:effectLst/>
                <a:latin typeface="+mn-lt"/>
                <a:ea typeface="+mn-ea"/>
                <a:cs typeface="+mn-cs"/>
              </a:rPr>
              <a:t> </a:t>
            </a:r>
            <a:r>
              <a:rPr lang="nb-NO" sz="1200" i="0" strike="noStrike" kern="1200" baseline="0" dirty="0" err="1">
                <a:solidFill>
                  <a:schemeClr val="tx1"/>
                </a:solidFill>
                <a:effectLst/>
                <a:latin typeface="+mn-lt"/>
                <a:ea typeface="+mn-ea"/>
                <a:cs typeface="+mn-cs"/>
              </a:rPr>
              <a:t>well-being</a:t>
            </a:r>
            <a:r>
              <a:rPr lang="nb-NO" sz="1200" i="0" strike="noStrike" kern="1200" baseline="0" dirty="0">
                <a:solidFill>
                  <a:schemeClr val="tx1"/>
                </a:solidFill>
                <a:effectLst/>
                <a:latin typeface="+mn-lt"/>
                <a:ea typeface="+mn-ea"/>
                <a:cs typeface="+mn-cs"/>
              </a:rPr>
              <a:t> for all, at all ages.» </a:t>
            </a:r>
            <a:r>
              <a:rPr lang="nb-NO" sz="1200" i="0" strike="noStrike" kern="1200" baseline="0" dirty="0" err="1">
                <a:solidFill>
                  <a:schemeClr val="tx1"/>
                </a:solidFill>
                <a:effectLst/>
                <a:latin typeface="+mn-lt"/>
                <a:ea typeface="+mn-ea"/>
                <a:cs typeface="+mn-cs"/>
              </a:rPr>
              <a:t>But</a:t>
            </a:r>
            <a:r>
              <a:rPr lang="nb-NO" sz="1200" i="0" strike="noStrike" kern="1200" baseline="0" dirty="0">
                <a:solidFill>
                  <a:schemeClr val="tx1"/>
                </a:solidFill>
                <a:effectLst/>
                <a:latin typeface="+mn-lt"/>
                <a:ea typeface="+mn-ea"/>
                <a:cs typeface="+mn-cs"/>
              </a:rPr>
              <a:t> all </a:t>
            </a:r>
            <a:r>
              <a:rPr lang="nb-NO" sz="1200" i="0" strike="noStrike" kern="1200" baseline="0" dirty="0" err="1">
                <a:solidFill>
                  <a:schemeClr val="tx1"/>
                </a:solidFill>
                <a:effectLst/>
                <a:latin typeface="+mn-lt"/>
                <a:ea typeface="+mn-ea"/>
                <a:cs typeface="+mn-cs"/>
              </a:rPr>
              <a:t>the</a:t>
            </a:r>
            <a:r>
              <a:rPr lang="nb-NO" sz="1200" i="0" strike="noStrike" kern="1200" baseline="0" dirty="0">
                <a:solidFill>
                  <a:schemeClr val="tx1"/>
                </a:solidFill>
                <a:effectLst/>
                <a:latin typeface="+mn-lt"/>
                <a:ea typeface="+mn-ea"/>
                <a:cs typeface="+mn-cs"/>
              </a:rPr>
              <a:t> 17 goals </a:t>
            </a:r>
            <a:r>
              <a:rPr lang="nb-NO" sz="1200" i="0" strike="noStrike" kern="1200" baseline="0" dirty="0" err="1">
                <a:solidFill>
                  <a:schemeClr val="tx1"/>
                </a:solidFill>
                <a:effectLst/>
                <a:latin typeface="+mn-lt"/>
                <a:ea typeface="+mn-ea"/>
                <a:cs typeface="+mn-cs"/>
              </a:rPr>
              <a:t>are</a:t>
            </a:r>
            <a:r>
              <a:rPr lang="nb-NO" sz="1200" i="0" strike="noStrike" kern="1200" baseline="0" dirty="0">
                <a:solidFill>
                  <a:schemeClr val="tx1"/>
                </a:solidFill>
                <a:effectLst/>
                <a:latin typeface="+mn-lt"/>
                <a:ea typeface="+mn-ea"/>
                <a:cs typeface="+mn-cs"/>
              </a:rPr>
              <a:t> </a:t>
            </a:r>
            <a:r>
              <a:rPr lang="nb-NO" sz="1200" i="0" strike="noStrike" kern="1200" baseline="0" dirty="0" err="1">
                <a:solidFill>
                  <a:schemeClr val="tx1"/>
                </a:solidFill>
                <a:effectLst/>
                <a:latin typeface="+mn-lt"/>
                <a:ea typeface="+mn-ea"/>
                <a:cs typeface="+mn-cs"/>
              </a:rPr>
              <a:t>interconnected</a:t>
            </a:r>
            <a:r>
              <a:rPr lang="nb-NO" sz="1200" i="0" strike="noStrike" kern="1200" baseline="0" dirty="0">
                <a:solidFill>
                  <a:schemeClr val="tx1"/>
                </a:solidFill>
                <a:effectLst/>
                <a:latin typeface="+mn-lt"/>
                <a:ea typeface="+mn-ea"/>
                <a:cs typeface="+mn-cs"/>
              </a:rPr>
              <a:t>.</a:t>
            </a:r>
          </a:p>
          <a:p>
            <a:endParaRPr lang="nb-NO" sz="1200" i="0" strike="noStrike" kern="1200" baseline="0" dirty="0">
              <a:solidFill>
                <a:schemeClr val="tx1"/>
              </a:solidFill>
              <a:effectLst/>
              <a:latin typeface="+mn-lt"/>
              <a:ea typeface="+mn-ea"/>
              <a:cs typeface="+mn-cs"/>
            </a:endParaRPr>
          </a:p>
          <a:p>
            <a:r>
              <a:rPr lang="nb-NO" sz="1200" i="0" strike="noStrike" kern="1200" baseline="0" dirty="0">
                <a:solidFill>
                  <a:schemeClr val="tx1"/>
                </a:solidFill>
                <a:effectLst/>
                <a:latin typeface="+mn-lt"/>
                <a:ea typeface="+mn-ea"/>
                <a:cs typeface="+mn-cs"/>
              </a:rPr>
              <a:t>Public </a:t>
            </a:r>
            <a:r>
              <a:rPr lang="nb-NO" sz="1200" i="0" strike="noStrike" kern="1200" baseline="0" dirty="0" err="1">
                <a:solidFill>
                  <a:schemeClr val="tx1"/>
                </a:solidFill>
                <a:effectLst/>
                <a:latin typeface="+mn-lt"/>
                <a:ea typeface="+mn-ea"/>
                <a:cs typeface="+mn-cs"/>
              </a:rPr>
              <a:t>health</a:t>
            </a:r>
            <a:r>
              <a:rPr lang="nb-NO" sz="1200" i="0" strike="noStrike" kern="1200" baseline="0" dirty="0">
                <a:solidFill>
                  <a:schemeClr val="tx1"/>
                </a:solidFill>
                <a:effectLst/>
                <a:latin typeface="+mn-lt"/>
                <a:ea typeface="+mn-ea"/>
                <a:cs typeface="+mn-cs"/>
              </a:rPr>
              <a:t> is </a:t>
            </a:r>
            <a:r>
              <a:rPr lang="nb-NO" sz="1200" i="0" strike="noStrike" kern="1200" baseline="0" dirty="0" err="1">
                <a:solidFill>
                  <a:schemeClr val="tx1"/>
                </a:solidFill>
                <a:effectLst/>
                <a:latin typeface="+mn-lt"/>
                <a:ea typeface="+mn-ea"/>
                <a:cs typeface="+mn-cs"/>
              </a:rPr>
              <a:t>about</a:t>
            </a:r>
            <a:r>
              <a:rPr lang="nb-NO" sz="1200" i="0" strike="noStrike" kern="1200" baseline="0" dirty="0">
                <a:solidFill>
                  <a:schemeClr val="tx1"/>
                </a:solidFill>
                <a:effectLst/>
                <a:latin typeface="+mn-lt"/>
                <a:ea typeface="+mn-ea"/>
                <a:cs typeface="+mn-cs"/>
              </a:rPr>
              <a:t> </a:t>
            </a:r>
            <a:r>
              <a:rPr lang="nb-NO" sz="1200" i="0" strike="noStrike" kern="1200" baseline="0" dirty="0" err="1">
                <a:solidFill>
                  <a:schemeClr val="tx1"/>
                </a:solidFill>
                <a:effectLst/>
                <a:latin typeface="+mn-lt"/>
                <a:ea typeface="+mn-ea"/>
                <a:cs typeface="+mn-cs"/>
              </a:rPr>
              <a:t>promotion</a:t>
            </a:r>
            <a:r>
              <a:rPr lang="nb-NO" sz="1200" i="0" strike="noStrike" kern="1200" baseline="0" dirty="0">
                <a:solidFill>
                  <a:schemeClr val="tx1"/>
                </a:solidFill>
                <a:effectLst/>
                <a:latin typeface="+mn-lt"/>
                <a:ea typeface="+mn-ea"/>
                <a:cs typeface="+mn-cs"/>
              </a:rPr>
              <a:t> </a:t>
            </a:r>
            <a:r>
              <a:rPr lang="nb-NO" sz="1200" i="0" strike="noStrike" kern="1200" baseline="0" dirty="0" err="1">
                <a:solidFill>
                  <a:schemeClr val="tx1"/>
                </a:solidFill>
                <a:effectLst/>
                <a:latin typeface="+mn-lt"/>
                <a:ea typeface="+mn-ea"/>
                <a:cs typeface="+mn-cs"/>
              </a:rPr>
              <a:t>of</a:t>
            </a:r>
            <a:r>
              <a:rPr lang="nb-NO" sz="1200" i="0" strike="noStrike" kern="1200" baseline="0" dirty="0">
                <a:solidFill>
                  <a:schemeClr val="tx1"/>
                </a:solidFill>
                <a:effectLst/>
                <a:latin typeface="+mn-lt"/>
                <a:ea typeface="+mn-ea"/>
                <a:cs typeface="+mn-cs"/>
              </a:rPr>
              <a:t> </a:t>
            </a:r>
            <a:r>
              <a:rPr lang="nb-NO" sz="1200" i="0" strike="noStrike" kern="1200" baseline="0" dirty="0" err="1">
                <a:solidFill>
                  <a:schemeClr val="tx1"/>
                </a:solidFill>
                <a:effectLst/>
                <a:latin typeface="+mn-lt"/>
                <a:ea typeface="+mn-ea"/>
                <a:cs typeface="+mn-cs"/>
              </a:rPr>
              <a:t>good</a:t>
            </a:r>
            <a:r>
              <a:rPr lang="nb-NO" sz="1200" i="0" strike="noStrike" kern="1200" baseline="0" dirty="0">
                <a:solidFill>
                  <a:schemeClr val="tx1"/>
                </a:solidFill>
                <a:effectLst/>
                <a:latin typeface="+mn-lt"/>
                <a:ea typeface="+mn-ea"/>
                <a:cs typeface="+mn-cs"/>
              </a:rPr>
              <a:t> </a:t>
            </a:r>
            <a:r>
              <a:rPr lang="nb-NO" sz="1200" i="0" strike="noStrike" kern="1200" baseline="0" dirty="0" err="1">
                <a:solidFill>
                  <a:schemeClr val="tx1"/>
                </a:solidFill>
                <a:effectLst/>
                <a:latin typeface="+mn-lt"/>
                <a:ea typeface="+mn-ea"/>
                <a:cs typeface="+mn-cs"/>
              </a:rPr>
              <a:t>health</a:t>
            </a:r>
            <a:r>
              <a:rPr lang="nb-NO" sz="1200" i="0" strike="noStrike" kern="1200" baseline="0" dirty="0">
                <a:solidFill>
                  <a:schemeClr val="tx1"/>
                </a:solidFill>
                <a:effectLst/>
                <a:latin typeface="+mn-lt"/>
                <a:ea typeface="+mn-ea"/>
                <a:cs typeface="+mn-cs"/>
              </a:rPr>
              <a:t> and </a:t>
            </a:r>
            <a:r>
              <a:rPr lang="nb-NO" sz="1200" i="0" strike="noStrike" kern="1200" baseline="0" dirty="0" err="1">
                <a:solidFill>
                  <a:schemeClr val="tx1"/>
                </a:solidFill>
                <a:effectLst/>
                <a:latin typeface="+mn-lt"/>
                <a:ea typeface="+mn-ea"/>
                <a:cs typeface="+mn-cs"/>
              </a:rPr>
              <a:t>prevention</a:t>
            </a:r>
            <a:r>
              <a:rPr lang="nb-NO" sz="1200" i="0" strike="noStrike" kern="1200" baseline="0" dirty="0">
                <a:solidFill>
                  <a:schemeClr val="tx1"/>
                </a:solidFill>
                <a:effectLst/>
                <a:latin typeface="+mn-lt"/>
                <a:ea typeface="+mn-ea"/>
                <a:cs typeface="+mn-cs"/>
              </a:rPr>
              <a:t> </a:t>
            </a:r>
            <a:r>
              <a:rPr lang="nb-NO" sz="1200" i="0" strike="noStrike" kern="1200" baseline="0" dirty="0" err="1">
                <a:solidFill>
                  <a:schemeClr val="tx1"/>
                </a:solidFill>
                <a:effectLst/>
                <a:latin typeface="+mn-lt"/>
                <a:ea typeface="+mn-ea"/>
                <a:cs typeface="+mn-cs"/>
              </a:rPr>
              <a:t>of</a:t>
            </a:r>
            <a:r>
              <a:rPr lang="nb-NO" sz="1200" i="0" strike="noStrike" kern="1200" baseline="0" dirty="0">
                <a:solidFill>
                  <a:schemeClr val="tx1"/>
                </a:solidFill>
                <a:effectLst/>
                <a:latin typeface="+mn-lt"/>
                <a:ea typeface="+mn-ea"/>
                <a:cs typeface="+mn-cs"/>
              </a:rPr>
              <a:t> </a:t>
            </a:r>
            <a:r>
              <a:rPr lang="nb-NO" sz="1200" i="0" strike="noStrike" kern="1200" baseline="0" dirty="0" err="1">
                <a:solidFill>
                  <a:schemeClr val="tx1"/>
                </a:solidFill>
                <a:effectLst/>
                <a:latin typeface="+mn-lt"/>
                <a:ea typeface="+mn-ea"/>
                <a:cs typeface="+mn-cs"/>
              </a:rPr>
              <a:t>disease</a:t>
            </a:r>
            <a:r>
              <a:rPr lang="nb-NO" sz="1200" i="0" strike="noStrike" kern="1200" baseline="0" dirty="0">
                <a:solidFill>
                  <a:schemeClr val="tx1"/>
                </a:solidFill>
                <a:effectLst/>
                <a:latin typeface="+mn-lt"/>
                <a:ea typeface="+mn-ea"/>
                <a:cs typeface="+mn-cs"/>
              </a:rPr>
              <a:t>, </a:t>
            </a:r>
            <a:r>
              <a:rPr lang="nb-NO" sz="1200" i="0" strike="noStrike" kern="1200" baseline="0" dirty="0" err="1">
                <a:solidFill>
                  <a:schemeClr val="tx1"/>
                </a:solidFill>
                <a:effectLst/>
                <a:latin typeface="+mn-lt"/>
                <a:ea typeface="+mn-ea"/>
                <a:cs typeface="+mn-cs"/>
              </a:rPr>
              <a:t>injury</a:t>
            </a:r>
            <a:r>
              <a:rPr lang="nb-NO" sz="1200" i="0" strike="noStrike" kern="1200" baseline="0" dirty="0">
                <a:solidFill>
                  <a:schemeClr val="tx1"/>
                </a:solidFill>
                <a:effectLst/>
                <a:latin typeface="+mn-lt"/>
                <a:ea typeface="+mn-ea"/>
                <a:cs typeface="+mn-cs"/>
              </a:rPr>
              <a:t> and premature </a:t>
            </a:r>
            <a:r>
              <a:rPr lang="nb-NO" sz="1200" i="0" strike="noStrike" kern="1200" baseline="0" dirty="0" err="1">
                <a:solidFill>
                  <a:schemeClr val="tx1"/>
                </a:solidFill>
                <a:effectLst/>
                <a:latin typeface="+mn-lt"/>
                <a:ea typeface="+mn-ea"/>
                <a:cs typeface="+mn-cs"/>
              </a:rPr>
              <a:t>mortality</a:t>
            </a:r>
            <a:r>
              <a:rPr lang="nb-NO" sz="1200" i="0" strike="noStrike" kern="1200" baseline="0" dirty="0">
                <a:solidFill>
                  <a:schemeClr val="tx1"/>
                </a:solidFill>
                <a:effectLst/>
                <a:latin typeface="+mn-lt"/>
                <a:ea typeface="+mn-ea"/>
                <a:cs typeface="+mn-cs"/>
              </a:rPr>
              <a:t>. In order to </a:t>
            </a:r>
            <a:r>
              <a:rPr lang="nb-NO" sz="1200" i="0" strike="noStrike" kern="1200" baseline="0" dirty="0" err="1">
                <a:solidFill>
                  <a:schemeClr val="tx1"/>
                </a:solidFill>
                <a:effectLst/>
                <a:latin typeface="+mn-lt"/>
                <a:ea typeface="+mn-ea"/>
                <a:cs typeface="+mn-cs"/>
              </a:rPr>
              <a:t>reach</a:t>
            </a:r>
            <a:r>
              <a:rPr lang="nb-NO" sz="1200" i="0" strike="noStrike" kern="1200" baseline="0" dirty="0">
                <a:solidFill>
                  <a:schemeClr val="tx1"/>
                </a:solidFill>
                <a:effectLst/>
                <a:latin typeface="+mn-lt"/>
                <a:ea typeface="+mn-ea"/>
                <a:cs typeface="+mn-cs"/>
              </a:rPr>
              <a:t> SDG 3 by 2030, </a:t>
            </a:r>
            <a:r>
              <a:rPr lang="nb-NO" sz="1200" i="0" strike="noStrike" kern="1200" baseline="0" dirty="0" err="1">
                <a:solidFill>
                  <a:schemeClr val="tx1"/>
                </a:solidFill>
                <a:effectLst/>
                <a:latin typeface="+mn-lt"/>
                <a:ea typeface="+mn-ea"/>
                <a:cs typeface="+mn-cs"/>
              </a:rPr>
              <a:t>we</a:t>
            </a:r>
            <a:r>
              <a:rPr lang="nb-NO" sz="1200" i="0" strike="noStrike" kern="1200" baseline="0" dirty="0">
                <a:solidFill>
                  <a:schemeClr val="tx1"/>
                </a:solidFill>
                <a:effectLst/>
                <a:latin typeface="+mn-lt"/>
                <a:ea typeface="+mn-ea"/>
                <a:cs typeface="+mn-cs"/>
              </a:rPr>
              <a:t> </a:t>
            </a:r>
            <a:r>
              <a:rPr lang="nb-NO" sz="1200" i="0" strike="noStrike" kern="1200" baseline="0" dirty="0" err="1">
                <a:solidFill>
                  <a:schemeClr val="tx1"/>
                </a:solidFill>
                <a:effectLst/>
                <a:latin typeface="+mn-lt"/>
                <a:ea typeface="+mn-ea"/>
                <a:cs typeface="+mn-cs"/>
              </a:rPr>
              <a:t>need</a:t>
            </a:r>
            <a:r>
              <a:rPr lang="nb-NO" sz="1200" i="0" strike="noStrike" kern="1200" baseline="0" dirty="0">
                <a:solidFill>
                  <a:schemeClr val="tx1"/>
                </a:solidFill>
                <a:effectLst/>
                <a:latin typeface="+mn-lt"/>
                <a:ea typeface="+mn-ea"/>
                <a:cs typeface="+mn-cs"/>
              </a:rPr>
              <a:t> to </a:t>
            </a:r>
            <a:r>
              <a:rPr lang="nb-NO" sz="1200" i="0" strike="noStrike" kern="1200" baseline="0" dirty="0" err="1">
                <a:solidFill>
                  <a:schemeClr val="tx1"/>
                </a:solidFill>
                <a:effectLst/>
                <a:latin typeface="+mn-lt"/>
                <a:ea typeface="+mn-ea"/>
                <a:cs typeface="+mn-cs"/>
              </a:rPr>
              <a:t>contribute</a:t>
            </a:r>
            <a:r>
              <a:rPr lang="nb-NO" sz="1200" i="0" strike="noStrike" kern="1200" baseline="0" dirty="0">
                <a:solidFill>
                  <a:schemeClr val="tx1"/>
                </a:solidFill>
                <a:effectLst/>
                <a:latin typeface="+mn-lt"/>
                <a:ea typeface="+mn-ea"/>
                <a:cs typeface="+mn-cs"/>
              </a:rPr>
              <a:t> to </a:t>
            </a:r>
            <a:r>
              <a:rPr lang="nb-NO" sz="1200" i="0" strike="noStrike" kern="1200" baseline="0" dirty="0" err="1">
                <a:solidFill>
                  <a:schemeClr val="tx1"/>
                </a:solidFill>
                <a:effectLst/>
                <a:latin typeface="+mn-lt"/>
                <a:ea typeface="+mn-ea"/>
                <a:cs typeface="+mn-cs"/>
              </a:rPr>
              <a:t>other</a:t>
            </a:r>
            <a:r>
              <a:rPr lang="nb-NO" sz="1200" i="0" strike="noStrike" kern="1200" baseline="0" dirty="0">
                <a:solidFill>
                  <a:schemeClr val="tx1"/>
                </a:solidFill>
                <a:effectLst/>
                <a:latin typeface="+mn-lt"/>
                <a:ea typeface="+mn-ea"/>
                <a:cs typeface="+mn-cs"/>
              </a:rPr>
              <a:t> goals </a:t>
            </a:r>
            <a:r>
              <a:rPr lang="nb-NO" sz="1200" i="0" strike="noStrike" kern="1200" baseline="0" dirty="0" err="1">
                <a:solidFill>
                  <a:schemeClr val="tx1"/>
                </a:solidFill>
                <a:effectLst/>
                <a:latin typeface="+mn-lt"/>
                <a:ea typeface="+mn-ea"/>
                <a:cs typeface="+mn-cs"/>
              </a:rPr>
              <a:t>such</a:t>
            </a:r>
            <a:r>
              <a:rPr lang="nb-NO" sz="1200" i="0" strike="noStrike" kern="1200" baseline="0" dirty="0">
                <a:solidFill>
                  <a:schemeClr val="tx1"/>
                </a:solidFill>
                <a:effectLst/>
                <a:latin typeface="+mn-lt"/>
                <a:ea typeface="+mn-ea"/>
                <a:cs typeface="+mn-cs"/>
              </a:rPr>
              <a:t> as to end </a:t>
            </a:r>
            <a:r>
              <a:rPr lang="nb-NO" sz="1200" i="0" strike="noStrike" kern="1200" baseline="0" dirty="0" err="1">
                <a:solidFill>
                  <a:schemeClr val="tx1"/>
                </a:solidFill>
                <a:effectLst/>
                <a:latin typeface="+mn-lt"/>
                <a:ea typeface="+mn-ea"/>
                <a:cs typeface="+mn-cs"/>
              </a:rPr>
              <a:t>poverty</a:t>
            </a:r>
            <a:r>
              <a:rPr lang="nb-NO" sz="1200" i="0" strike="noStrike" kern="1200" baseline="0" dirty="0">
                <a:solidFill>
                  <a:schemeClr val="tx1"/>
                </a:solidFill>
                <a:effectLst/>
                <a:latin typeface="+mn-lt"/>
                <a:ea typeface="+mn-ea"/>
                <a:cs typeface="+mn-cs"/>
              </a:rPr>
              <a:t> and hunger, fight </a:t>
            </a:r>
            <a:r>
              <a:rPr lang="nb-NO" sz="1200" i="0" strike="noStrike" kern="1200" baseline="0" dirty="0" err="1">
                <a:solidFill>
                  <a:schemeClr val="tx1"/>
                </a:solidFill>
                <a:effectLst/>
                <a:latin typeface="+mn-lt"/>
                <a:ea typeface="+mn-ea"/>
                <a:cs typeface="+mn-cs"/>
              </a:rPr>
              <a:t>inequality</a:t>
            </a:r>
            <a:r>
              <a:rPr lang="nb-NO" sz="1200" i="0" strike="noStrike" kern="1200" baseline="0" dirty="0">
                <a:solidFill>
                  <a:schemeClr val="tx1"/>
                </a:solidFill>
                <a:effectLst/>
                <a:latin typeface="+mn-lt"/>
                <a:ea typeface="+mn-ea"/>
                <a:cs typeface="+mn-cs"/>
              </a:rPr>
              <a:t> and stop </a:t>
            </a:r>
            <a:r>
              <a:rPr lang="nb-NO" sz="1200" i="0" strike="noStrike" kern="1200" baseline="0" dirty="0" err="1">
                <a:solidFill>
                  <a:schemeClr val="tx1"/>
                </a:solidFill>
                <a:effectLst/>
                <a:latin typeface="+mn-lt"/>
                <a:ea typeface="+mn-ea"/>
                <a:cs typeface="+mn-cs"/>
              </a:rPr>
              <a:t>climate</a:t>
            </a:r>
            <a:r>
              <a:rPr lang="nb-NO" sz="1200" i="0" strike="noStrike" kern="1200" baseline="0" dirty="0">
                <a:solidFill>
                  <a:schemeClr val="tx1"/>
                </a:solidFill>
                <a:effectLst/>
                <a:latin typeface="+mn-lt"/>
                <a:ea typeface="+mn-ea"/>
                <a:cs typeface="+mn-cs"/>
              </a:rPr>
              <a:t> </a:t>
            </a:r>
            <a:r>
              <a:rPr lang="nb-NO" sz="1200" i="0" strike="noStrike" kern="1200" baseline="0" dirty="0" err="1">
                <a:solidFill>
                  <a:schemeClr val="tx1"/>
                </a:solidFill>
                <a:effectLst/>
                <a:latin typeface="+mn-lt"/>
                <a:ea typeface="+mn-ea"/>
                <a:cs typeface="+mn-cs"/>
              </a:rPr>
              <a:t>changes</a:t>
            </a:r>
            <a:r>
              <a:rPr lang="nb-NO" sz="1200" i="0" strike="noStrike" kern="1200" baseline="0" dirty="0">
                <a:solidFill>
                  <a:schemeClr val="tx1"/>
                </a:solidFill>
                <a:effectLst/>
                <a:latin typeface="+mn-lt"/>
                <a:ea typeface="+mn-ea"/>
                <a:cs typeface="+mn-cs"/>
              </a:rPr>
              <a:t> by 2030.</a:t>
            </a:r>
          </a:p>
          <a:p>
            <a:endParaRPr lang="nb-NO" sz="1200" i="0" strike="noStrike" kern="1200" baseline="0" dirty="0">
              <a:solidFill>
                <a:schemeClr val="tx1"/>
              </a:solidFill>
              <a:effectLst/>
              <a:latin typeface="+mn-lt"/>
              <a:ea typeface="+mn-ea"/>
              <a:cs typeface="+mn-cs"/>
            </a:endParaRPr>
          </a:p>
          <a:p>
            <a:r>
              <a:rPr lang="nb-NO" sz="1200" i="0" strike="noStrike" kern="1200" baseline="0" dirty="0" err="1">
                <a:solidFill>
                  <a:schemeClr val="tx1"/>
                </a:solidFill>
                <a:effectLst/>
                <a:latin typeface="+mn-lt"/>
                <a:ea typeface="+mn-ea"/>
                <a:cs typeface="+mn-cs"/>
              </a:rPr>
              <a:t>We</a:t>
            </a:r>
            <a:r>
              <a:rPr lang="nb-NO" sz="1200" i="0" strike="noStrike" kern="1200" baseline="0" dirty="0">
                <a:solidFill>
                  <a:schemeClr val="tx1"/>
                </a:solidFill>
                <a:effectLst/>
                <a:latin typeface="+mn-lt"/>
                <a:ea typeface="+mn-ea"/>
                <a:cs typeface="+mn-cs"/>
              </a:rPr>
              <a:t> </a:t>
            </a:r>
            <a:r>
              <a:rPr lang="nb-NO" sz="1200" i="0" strike="noStrike" kern="1200" baseline="0" dirty="0" err="1">
                <a:solidFill>
                  <a:schemeClr val="tx1"/>
                </a:solidFill>
                <a:effectLst/>
                <a:latin typeface="+mn-lt"/>
                <a:ea typeface="+mn-ea"/>
                <a:cs typeface="+mn-cs"/>
              </a:rPr>
              <a:t>adopted</a:t>
            </a:r>
            <a:r>
              <a:rPr lang="nb-NO" sz="1200" i="0" strike="noStrike" kern="1200" baseline="0" dirty="0">
                <a:solidFill>
                  <a:schemeClr val="tx1"/>
                </a:solidFill>
                <a:effectLst/>
                <a:latin typeface="+mn-lt"/>
                <a:ea typeface="+mn-ea"/>
                <a:cs typeface="+mn-cs"/>
              </a:rPr>
              <a:t> </a:t>
            </a:r>
            <a:r>
              <a:rPr lang="nb-NO" sz="1200" i="0" strike="noStrike" kern="1200" baseline="0" dirty="0" err="1">
                <a:solidFill>
                  <a:schemeClr val="tx1"/>
                </a:solidFill>
                <a:effectLst/>
                <a:latin typeface="+mn-lt"/>
                <a:ea typeface="+mn-ea"/>
                <a:cs typeface="+mn-cs"/>
              </a:rPr>
              <a:t>three</a:t>
            </a:r>
            <a:r>
              <a:rPr lang="nb-NO" sz="1200" i="0" strike="noStrike" kern="1200" baseline="0" dirty="0">
                <a:solidFill>
                  <a:schemeClr val="tx1"/>
                </a:solidFill>
                <a:effectLst/>
                <a:latin typeface="+mn-lt"/>
                <a:ea typeface="+mn-ea"/>
                <a:cs typeface="+mn-cs"/>
              </a:rPr>
              <a:t> goals for </a:t>
            </a:r>
            <a:r>
              <a:rPr lang="nb-NO" sz="1200" i="0" strike="noStrike" kern="1200" baseline="0" dirty="0" err="1">
                <a:solidFill>
                  <a:schemeClr val="tx1"/>
                </a:solidFill>
                <a:effectLst/>
                <a:latin typeface="+mn-lt"/>
                <a:ea typeface="+mn-ea"/>
                <a:cs typeface="+mn-cs"/>
              </a:rPr>
              <a:t>public</a:t>
            </a:r>
            <a:r>
              <a:rPr lang="nb-NO" sz="1200" i="0" strike="noStrike" kern="1200" baseline="0" dirty="0">
                <a:solidFill>
                  <a:schemeClr val="tx1"/>
                </a:solidFill>
                <a:effectLst/>
                <a:latin typeface="+mn-lt"/>
                <a:ea typeface="+mn-ea"/>
                <a:cs typeface="+mn-cs"/>
              </a:rPr>
              <a:t> </a:t>
            </a:r>
            <a:r>
              <a:rPr lang="nb-NO" sz="1200" i="0" strike="noStrike" kern="1200" baseline="0" dirty="0" err="1">
                <a:solidFill>
                  <a:schemeClr val="tx1"/>
                </a:solidFill>
                <a:effectLst/>
                <a:latin typeface="+mn-lt"/>
                <a:ea typeface="+mn-ea"/>
                <a:cs typeface="+mn-cs"/>
              </a:rPr>
              <a:t>health</a:t>
            </a:r>
            <a:r>
              <a:rPr lang="nb-NO" sz="1200" i="0" strike="noStrike" kern="1200" baseline="0" dirty="0">
                <a:solidFill>
                  <a:schemeClr val="tx1"/>
                </a:solidFill>
                <a:effectLst/>
                <a:latin typeface="+mn-lt"/>
                <a:ea typeface="+mn-ea"/>
                <a:cs typeface="+mn-cs"/>
              </a:rPr>
              <a:t> in Norway </a:t>
            </a:r>
            <a:r>
              <a:rPr lang="nb-NO" sz="1200" i="0" strike="noStrike" kern="1200" baseline="0" dirty="0" err="1">
                <a:solidFill>
                  <a:schemeClr val="tx1"/>
                </a:solidFill>
                <a:effectLst/>
                <a:latin typeface="+mn-lt"/>
                <a:ea typeface="+mn-ea"/>
                <a:cs typeface="+mn-cs"/>
              </a:rPr>
              <a:t>when</a:t>
            </a:r>
            <a:r>
              <a:rPr lang="nb-NO" sz="1200" i="0" strike="noStrike" kern="1200" baseline="0" dirty="0">
                <a:solidFill>
                  <a:schemeClr val="tx1"/>
                </a:solidFill>
                <a:effectLst/>
                <a:latin typeface="+mn-lt"/>
                <a:ea typeface="+mn-ea"/>
                <a:cs typeface="+mn-cs"/>
              </a:rPr>
              <a:t> </a:t>
            </a:r>
            <a:r>
              <a:rPr lang="nb-NO" sz="1200" i="0" strike="noStrike" kern="1200" baseline="0" dirty="0" err="1">
                <a:solidFill>
                  <a:schemeClr val="tx1"/>
                </a:solidFill>
                <a:effectLst/>
                <a:latin typeface="+mn-lt"/>
                <a:ea typeface="+mn-ea"/>
                <a:cs typeface="+mn-cs"/>
              </a:rPr>
              <a:t>we</a:t>
            </a:r>
            <a:r>
              <a:rPr lang="nb-NO" sz="1200" i="0" strike="noStrike" kern="1200" baseline="0" dirty="0">
                <a:solidFill>
                  <a:schemeClr val="tx1"/>
                </a:solidFill>
                <a:effectLst/>
                <a:latin typeface="+mn-lt"/>
                <a:ea typeface="+mn-ea"/>
                <a:cs typeface="+mn-cs"/>
              </a:rPr>
              <a:t> </a:t>
            </a:r>
            <a:r>
              <a:rPr lang="nb-NO" sz="1200" i="0" strike="noStrike" kern="1200" baseline="0" dirty="0" err="1">
                <a:solidFill>
                  <a:schemeClr val="tx1"/>
                </a:solidFill>
                <a:effectLst/>
                <a:latin typeface="+mn-lt"/>
                <a:ea typeface="+mn-ea"/>
                <a:cs typeface="+mn-cs"/>
              </a:rPr>
              <a:t>developed</a:t>
            </a:r>
            <a:r>
              <a:rPr lang="nb-NO" sz="1200" i="0" strike="noStrike" kern="1200" baseline="0" dirty="0">
                <a:solidFill>
                  <a:schemeClr val="tx1"/>
                </a:solidFill>
                <a:effectLst/>
                <a:latin typeface="+mn-lt"/>
                <a:ea typeface="+mn-ea"/>
                <a:cs typeface="+mn-cs"/>
              </a:rPr>
              <a:t> </a:t>
            </a:r>
            <a:r>
              <a:rPr lang="nb-NO" sz="1200" i="0" strike="noStrike" kern="1200" baseline="0" dirty="0" err="1">
                <a:solidFill>
                  <a:schemeClr val="tx1"/>
                </a:solidFill>
                <a:effectLst/>
                <a:latin typeface="+mn-lt"/>
                <a:ea typeface="+mn-ea"/>
                <a:cs typeface="+mn-cs"/>
              </a:rPr>
              <a:t>the</a:t>
            </a:r>
            <a:r>
              <a:rPr lang="nb-NO" sz="1200" i="0" strike="noStrike" kern="1200" baseline="0" dirty="0">
                <a:solidFill>
                  <a:schemeClr val="tx1"/>
                </a:solidFill>
                <a:effectLst/>
                <a:latin typeface="+mn-lt"/>
                <a:ea typeface="+mn-ea"/>
                <a:cs typeface="+mn-cs"/>
              </a:rPr>
              <a:t> </a:t>
            </a:r>
            <a:r>
              <a:rPr lang="nb-NO" sz="1200" i="0" strike="noStrike" kern="1200" baseline="0" dirty="0" err="1">
                <a:solidFill>
                  <a:schemeClr val="tx1"/>
                </a:solidFill>
                <a:effectLst/>
                <a:latin typeface="+mn-lt"/>
                <a:ea typeface="+mn-ea"/>
                <a:cs typeface="+mn-cs"/>
              </a:rPr>
              <a:t>previous</a:t>
            </a:r>
            <a:r>
              <a:rPr lang="nb-NO" sz="1200" i="0" strike="noStrike" kern="1200" baseline="0" dirty="0">
                <a:solidFill>
                  <a:schemeClr val="tx1"/>
                </a:solidFill>
                <a:effectLst/>
                <a:latin typeface="+mn-lt"/>
                <a:ea typeface="+mn-ea"/>
                <a:cs typeface="+mn-cs"/>
              </a:rPr>
              <a:t> </a:t>
            </a:r>
            <a:r>
              <a:rPr lang="nb-NO" sz="1200" i="0" strike="noStrike" kern="1200" baseline="0" dirty="0" err="1">
                <a:solidFill>
                  <a:schemeClr val="tx1"/>
                </a:solidFill>
                <a:effectLst/>
                <a:latin typeface="+mn-lt"/>
                <a:ea typeface="+mn-ea"/>
                <a:cs typeface="+mn-cs"/>
              </a:rPr>
              <a:t>strategy</a:t>
            </a:r>
            <a:r>
              <a:rPr lang="nb-NO" sz="1200" i="0" strike="noStrike" kern="1200" baseline="0" dirty="0">
                <a:solidFill>
                  <a:schemeClr val="tx1"/>
                </a:solidFill>
                <a:effectLst/>
                <a:latin typeface="+mn-lt"/>
                <a:ea typeface="+mn-ea"/>
                <a:cs typeface="+mn-cs"/>
              </a:rPr>
              <a:t> in 2014. </a:t>
            </a:r>
            <a:r>
              <a:rPr lang="nb-NO" sz="1200" i="0" strike="noStrike" kern="1200" dirty="0">
                <a:solidFill>
                  <a:schemeClr val="tx1"/>
                </a:solidFill>
                <a:effectLst/>
                <a:latin typeface="+mn-lt"/>
                <a:ea typeface="+mn-ea"/>
                <a:cs typeface="+mn-cs"/>
              </a:rPr>
              <a:t>The </a:t>
            </a:r>
            <a:r>
              <a:rPr lang="nb-NO" sz="1200" i="0" strike="noStrike" kern="1200" dirty="0" err="1">
                <a:solidFill>
                  <a:schemeClr val="tx1"/>
                </a:solidFill>
                <a:effectLst/>
                <a:latin typeface="+mn-lt"/>
                <a:ea typeface="+mn-ea"/>
                <a:cs typeface="+mn-cs"/>
              </a:rPr>
              <a:t>three</a:t>
            </a:r>
            <a:r>
              <a:rPr lang="nb-NO" sz="1200" i="0" strike="noStrike" kern="1200" dirty="0">
                <a:solidFill>
                  <a:schemeClr val="tx1"/>
                </a:solidFill>
                <a:effectLst/>
                <a:latin typeface="+mn-lt"/>
                <a:ea typeface="+mn-ea"/>
                <a:cs typeface="+mn-cs"/>
              </a:rPr>
              <a:t> goals </a:t>
            </a:r>
            <a:r>
              <a:rPr lang="nb-NO" sz="1200" i="0" strike="noStrike" kern="1200" dirty="0" err="1">
                <a:solidFill>
                  <a:schemeClr val="tx1"/>
                </a:solidFill>
                <a:effectLst/>
                <a:latin typeface="+mn-lt"/>
                <a:ea typeface="+mn-ea"/>
                <a:cs typeface="+mn-cs"/>
              </a:rPr>
              <a:t>are</a:t>
            </a:r>
            <a:r>
              <a:rPr lang="nb-NO" sz="1200" i="0" strike="noStrike" kern="1200" dirty="0">
                <a:solidFill>
                  <a:schemeClr val="tx1"/>
                </a:solidFill>
                <a:effectLst/>
                <a:latin typeface="+mn-lt"/>
                <a:ea typeface="+mn-ea"/>
                <a:cs typeface="+mn-cs"/>
              </a:rPr>
              <a:t>:</a:t>
            </a:r>
          </a:p>
          <a:p>
            <a:pPr marL="171450" indent="-171450">
              <a:buFontTx/>
              <a:buChar char="-"/>
            </a:pPr>
            <a:r>
              <a:rPr lang="nb-NO" sz="1200" i="0" strike="noStrike" kern="1200" baseline="0" dirty="0">
                <a:solidFill>
                  <a:schemeClr val="tx1"/>
                </a:solidFill>
                <a:effectLst/>
                <a:latin typeface="+mn-lt"/>
                <a:ea typeface="+mn-ea"/>
                <a:cs typeface="+mn-cs"/>
              </a:rPr>
              <a:t>Norway </a:t>
            </a:r>
            <a:r>
              <a:rPr lang="nb-NO" sz="1200" i="0" strike="noStrike" kern="1200" baseline="0" dirty="0" err="1">
                <a:solidFill>
                  <a:schemeClr val="tx1"/>
                </a:solidFill>
                <a:effectLst/>
                <a:latin typeface="+mn-lt"/>
                <a:ea typeface="+mn-ea"/>
                <a:cs typeface="+mn-cs"/>
              </a:rPr>
              <a:t>among</a:t>
            </a:r>
            <a:r>
              <a:rPr lang="nb-NO" sz="1200" i="0" strike="noStrike" kern="1200" baseline="0" dirty="0">
                <a:solidFill>
                  <a:schemeClr val="tx1"/>
                </a:solidFill>
                <a:effectLst/>
                <a:latin typeface="+mn-lt"/>
                <a:ea typeface="+mn-ea"/>
                <a:cs typeface="+mn-cs"/>
              </a:rPr>
              <a:t> </a:t>
            </a:r>
            <a:r>
              <a:rPr lang="nb-NO" sz="1200" i="0" strike="noStrike" kern="1200" baseline="0" dirty="0" err="1">
                <a:solidFill>
                  <a:schemeClr val="tx1"/>
                </a:solidFill>
                <a:effectLst/>
                <a:latin typeface="+mn-lt"/>
                <a:ea typeface="+mn-ea"/>
                <a:cs typeface="+mn-cs"/>
              </a:rPr>
              <a:t>the</a:t>
            </a:r>
            <a:r>
              <a:rPr lang="nb-NO" sz="1200" i="0" strike="noStrike" kern="1200" baseline="0" dirty="0">
                <a:solidFill>
                  <a:schemeClr val="tx1"/>
                </a:solidFill>
                <a:effectLst/>
                <a:latin typeface="+mn-lt"/>
                <a:ea typeface="+mn-ea"/>
                <a:cs typeface="+mn-cs"/>
              </a:rPr>
              <a:t> </a:t>
            </a:r>
            <a:r>
              <a:rPr lang="nb-NO" sz="1200" i="0" strike="noStrike" kern="1200" baseline="0" dirty="0" err="1">
                <a:solidFill>
                  <a:schemeClr val="tx1"/>
                </a:solidFill>
                <a:effectLst/>
                <a:latin typeface="+mn-lt"/>
                <a:ea typeface="+mn-ea"/>
                <a:cs typeface="+mn-cs"/>
              </a:rPr>
              <a:t>top</a:t>
            </a:r>
            <a:r>
              <a:rPr lang="nb-NO" sz="1200" i="0" strike="noStrike" kern="1200" baseline="0" dirty="0">
                <a:solidFill>
                  <a:schemeClr val="tx1"/>
                </a:solidFill>
                <a:effectLst/>
                <a:latin typeface="+mn-lt"/>
                <a:ea typeface="+mn-ea"/>
                <a:cs typeface="+mn-cs"/>
              </a:rPr>
              <a:t> </a:t>
            </a:r>
            <a:r>
              <a:rPr lang="nb-NO" sz="1200" i="0" strike="noStrike" kern="1200" baseline="0" dirty="0" err="1">
                <a:solidFill>
                  <a:schemeClr val="tx1"/>
                </a:solidFill>
                <a:effectLst/>
                <a:latin typeface="+mn-lt"/>
                <a:ea typeface="+mn-ea"/>
                <a:cs typeface="+mn-cs"/>
              </a:rPr>
              <a:t>three</a:t>
            </a:r>
            <a:r>
              <a:rPr lang="nb-NO" sz="1200" i="0" strike="noStrike" kern="1200" baseline="0" dirty="0">
                <a:solidFill>
                  <a:schemeClr val="tx1"/>
                </a:solidFill>
                <a:effectLst/>
                <a:latin typeface="+mn-lt"/>
                <a:ea typeface="+mn-ea"/>
                <a:cs typeface="+mn-cs"/>
              </a:rPr>
              <a:t> </a:t>
            </a:r>
            <a:r>
              <a:rPr lang="nb-NO" sz="1200" i="0" strike="noStrike" kern="1200" baseline="0" dirty="0" err="1">
                <a:solidFill>
                  <a:schemeClr val="tx1"/>
                </a:solidFill>
                <a:effectLst/>
                <a:latin typeface="+mn-lt"/>
                <a:ea typeface="+mn-ea"/>
                <a:cs typeface="+mn-cs"/>
              </a:rPr>
              <a:t>countries</a:t>
            </a:r>
            <a:r>
              <a:rPr lang="nb-NO" sz="1200" i="0" strike="noStrike" kern="1200" baseline="0" dirty="0">
                <a:solidFill>
                  <a:schemeClr val="tx1"/>
                </a:solidFill>
                <a:effectLst/>
                <a:latin typeface="+mn-lt"/>
                <a:ea typeface="+mn-ea"/>
                <a:cs typeface="+mn-cs"/>
              </a:rPr>
              <a:t> </a:t>
            </a:r>
            <a:r>
              <a:rPr lang="nb-NO" sz="1200" i="0" strike="noStrike" kern="1200" baseline="0" dirty="0" err="1">
                <a:solidFill>
                  <a:schemeClr val="tx1"/>
                </a:solidFill>
                <a:effectLst/>
                <a:latin typeface="+mn-lt"/>
                <a:ea typeface="+mn-ea"/>
                <a:cs typeface="+mn-cs"/>
              </a:rPr>
              <a:t>with</a:t>
            </a:r>
            <a:r>
              <a:rPr lang="nb-NO" sz="1200" i="0" strike="noStrike" kern="1200" baseline="0" dirty="0">
                <a:solidFill>
                  <a:schemeClr val="tx1"/>
                </a:solidFill>
                <a:effectLst/>
                <a:latin typeface="+mn-lt"/>
                <a:ea typeface="+mn-ea"/>
                <a:cs typeface="+mn-cs"/>
              </a:rPr>
              <a:t> </a:t>
            </a:r>
            <a:r>
              <a:rPr lang="nb-NO" sz="1200" i="0" strike="noStrike" kern="1200" baseline="0" dirty="0" err="1">
                <a:solidFill>
                  <a:schemeClr val="tx1"/>
                </a:solidFill>
                <a:effectLst/>
                <a:latin typeface="+mn-lt"/>
                <a:ea typeface="+mn-ea"/>
                <a:cs typeface="+mn-cs"/>
              </a:rPr>
              <a:t>the</a:t>
            </a:r>
            <a:r>
              <a:rPr lang="nb-NO" sz="1200" i="0" strike="noStrike" kern="1200" baseline="0" dirty="0">
                <a:solidFill>
                  <a:schemeClr val="tx1"/>
                </a:solidFill>
                <a:effectLst/>
                <a:latin typeface="+mn-lt"/>
                <a:ea typeface="+mn-ea"/>
                <a:cs typeface="+mn-cs"/>
              </a:rPr>
              <a:t> </a:t>
            </a:r>
            <a:r>
              <a:rPr lang="nb-NO" sz="1200" i="0" strike="noStrike" kern="1200" baseline="0" dirty="0" err="1">
                <a:solidFill>
                  <a:schemeClr val="tx1"/>
                </a:solidFill>
                <a:effectLst/>
                <a:latin typeface="+mn-lt"/>
                <a:ea typeface="+mn-ea"/>
                <a:cs typeface="+mn-cs"/>
              </a:rPr>
              <a:t>highest</a:t>
            </a:r>
            <a:r>
              <a:rPr lang="nb-NO" sz="1200" i="0" strike="noStrike" kern="1200" baseline="0" dirty="0">
                <a:solidFill>
                  <a:schemeClr val="tx1"/>
                </a:solidFill>
                <a:effectLst/>
                <a:latin typeface="+mn-lt"/>
                <a:ea typeface="+mn-ea"/>
                <a:cs typeface="+mn-cs"/>
              </a:rPr>
              <a:t> </a:t>
            </a:r>
            <a:r>
              <a:rPr lang="nb-NO" sz="1200" i="0" strike="noStrike" kern="1200" baseline="0" dirty="0" err="1">
                <a:solidFill>
                  <a:schemeClr val="tx1"/>
                </a:solidFill>
                <a:effectLst/>
                <a:latin typeface="+mn-lt"/>
                <a:ea typeface="+mn-ea"/>
                <a:cs typeface="+mn-cs"/>
              </a:rPr>
              <a:t>life</a:t>
            </a:r>
            <a:r>
              <a:rPr lang="nb-NO" sz="1200" i="0" strike="noStrike" kern="1200" baseline="0" dirty="0">
                <a:solidFill>
                  <a:schemeClr val="tx1"/>
                </a:solidFill>
                <a:effectLst/>
                <a:latin typeface="+mn-lt"/>
                <a:ea typeface="+mn-ea"/>
                <a:cs typeface="+mn-cs"/>
              </a:rPr>
              <a:t> </a:t>
            </a:r>
            <a:r>
              <a:rPr lang="nb-NO" sz="1200" i="0" strike="noStrike" kern="1200" baseline="0" dirty="0" err="1">
                <a:solidFill>
                  <a:schemeClr val="tx1"/>
                </a:solidFill>
                <a:effectLst/>
                <a:latin typeface="+mn-lt"/>
                <a:ea typeface="+mn-ea"/>
                <a:cs typeface="+mn-cs"/>
              </a:rPr>
              <a:t>expectancy</a:t>
            </a:r>
            <a:endParaRPr lang="nb-NO" sz="1200" i="0" strike="noStrike" kern="1200" baseline="0" dirty="0">
              <a:solidFill>
                <a:schemeClr val="tx1"/>
              </a:solidFill>
              <a:effectLst/>
              <a:latin typeface="+mn-lt"/>
              <a:ea typeface="+mn-ea"/>
              <a:cs typeface="+mn-cs"/>
            </a:endParaRPr>
          </a:p>
          <a:p>
            <a:pPr marL="171450" indent="-171450">
              <a:buFontTx/>
              <a:buChar char="-"/>
            </a:pPr>
            <a:r>
              <a:rPr lang="nb-NO" sz="1200" i="0" strike="noStrike" kern="1200" baseline="0" dirty="0">
                <a:solidFill>
                  <a:schemeClr val="tx1"/>
                </a:solidFill>
                <a:effectLst/>
                <a:latin typeface="+mn-lt"/>
                <a:ea typeface="+mn-ea"/>
                <a:cs typeface="+mn-cs"/>
              </a:rPr>
              <a:t>A </a:t>
            </a:r>
            <a:r>
              <a:rPr lang="nb-NO" sz="1200" i="0" strike="noStrike" kern="1200" baseline="0" dirty="0" err="1">
                <a:solidFill>
                  <a:schemeClr val="tx1"/>
                </a:solidFill>
                <a:effectLst/>
                <a:latin typeface="+mn-lt"/>
                <a:ea typeface="+mn-ea"/>
                <a:cs typeface="+mn-cs"/>
              </a:rPr>
              <a:t>populaton</a:t>
            </a:r>
            <a:r>
              <a:rPr lang="nb-NO" sz="1200" i="0" strike="noStrike" kern="1200" baseline="0" dirty="0">
                <a:solidFill>
                  <a:schemeClr val="tx1"/>
                </a:solidFill>
                <a:effectLst/>
                <a:latin typeface="+mn-lt"/>
                <a:ea typeface="+mn-ea"/>
                <a:cs typeface="+mn-cs"/>
              </a:rPr>
              <a:t> </a:t>
            </a:r>
            <a:r>
              <a:rPr lang="nb-NO" sz="1200" i="0" strike="noStrike" kern="1200" baseline="0" dirty="0" err="1">
                <a:solidFill>
                  <a:schemeClr val="tx1"/>
                </a:solidFill>
                <a:effectLst/>
                <a:latin typeface="+mn-lt"/>
                <a:ea typeface="+mn-ea"/>
                <a:cs typeface="+mn-cs"/>
              </a:rPr>
              <a:t>that</a:t>
            </a:r>
            <a:r>
              <a:rPr lang="nb-NO" sz="1200" i="0" strike="noStrike" kern="1200" baseline="0" dirty="0">
                <a:solidFill>
                  <a:schemeClr val="tx1"/>
                </a:solidFill>
                <a:effectLst/>
                <a:latin typeface="+mn-lt"/>
                <a:ea typeface="+mn-ea"/>
                <a:cs typeface="+mn-cs"/>
              </a:rPr>
              <a:t> </a:t>
            </a:r>
            <a:r>
              <a:rPr lang="nb-NO" sz="1200" i="0" strike="noStrike" kern="1200" baseline="0" dirty="0" err="1">
                <a:solidFill>
                  <a:schemeClr val="tx1"/>
                </a:solidFill>
                <a:effectLst/>
                <a:latin typeface="+mn-lt"/>
                <a:ea typeface="+mn-ea"/>
                <a:cs typeface="+mn-cs"/>
              </a:rPr>
              <a:t>experiences</a:t>
            </a:r>
            <a:r>
              <a:rPr lang="nb-NO" sz="1200" i="0" strike="noStrike" kern="1200" baseline="0" dirty="0">
                <a:solidFill>
                  <a:schemeClr val="tx1"/>
                </a:solidFill>
                <a:effectLst/>
                <a:latin typeface="+mn-lt"/>
                <a:ea typeface="+mn-ea"/>
                <a:cs typeface="+mn-cs"/>
              </a:rPr>
              <a:t> longer lives </a:t>
            </a:r>
            <a:r>
              <a:rPr lang="nb-NO" sz="1200" i="0" strike="noStrike" kern="1200" baseline="0" dirty="0" err="1">
                <a:solidFill>
                  <a:schemeClr val="tx1"/>
                </a:solidFill>
                <a:effectLst/>
                <a:latin typeface="+mn-lt"/>
                <a:ea typeface="+mn-ea"/>
                <a:cs typeface="+mn-cs"/>
              </a:rPr>
              <a:t>with</a:t>
            </a:r>
            <a:r>
              <a:rPr lang="nb-NO" sz="1200" i="0" strike="noStrike" kern="1200" baseline="0" dirty="0">
                <a:solidFill>
                  <a:schemeClr val="tx1"/>
                </a:solidFill>
                <a:effectLst/>
                <a:latin typeface="+mn-lt"/>
                <a:ea typeface="+mn-ea"/>
                <a:cs typeface="+mn-cs"/>
              </a:rPr>
              <a:t> </a:t>
            </a:r>
            <a:r>
              <a:rPr lang="nb-NO" sz="1200" i="0" strike="noStrike" kern="1200" baseline="0" dirty="0" err="1">
                <a:solidFill>
                  <a:schemeClr val="tx1"/>
                </a:solidFill>
                <a:effectLst/>
                <a:latin typeface="+mn-lt"/>
                <a:ea typeface="+mn-ea"/>
                <a:cs typeface="+mn-cs"/>
              </a:rPr>
              <a:t>good</a:t>
            </a:r>
            <a:r>
              <a:rPr lang="nb-NO" sz="1200" i="0" strike="noStrike" kern="1200" baseline="0" dirty="0">
                <a:solidFill>
                  <a:schemeClr val="tx1"/>
                </a:solidFill>
                <a:effectLst/>
                <a:latin typeface="+mn-lt"/>
                <a:ea typeface="+mn-ea"/>
                <a:cs typeface="+mn-cs"/>
              </a:rPr>
              <a:t> </a:t>
            </a:r>
            <a:r>
              <a:rPr lang="nb-NO" sz="1200" i="0" strike="noStrike" kern="1200" baseline="0" dirty="0" err="1">
                <a:solidFill>
                  <a:schemeClr val="tx1"/>
                </a:solidFill>
                <a:effectLst/>
                <a:latin typeface="+mn-lt"/>
                <a:ea typeface="+mn-ea"/>
                <a:cs typeface="+mn-cs"/>
              </a:rPr>
              <a:t>health</a:t>
            </a:r>
            <a:r>
              <a:rPr lang="nb-NO" sz="1200" i="0" strike="noStrike" kern="1200" baseline="0" dirty="0">
                <a:solidFill>
                  <a:schemeClr val="tx1"/>
                </a:solidFill>
                <a:effectLst/>
                <a:latin typeface="+mn-lt"/>
                <a:ea typeface="+mn-ea"/>
                <a:cs typeface="+mn-cs"/>
              </a:rPr>
              <a:t> and </a:t>
            </a:r>
            <a:r>
              <a:rPr lang="nb-NO" sz="1200" i="0" strike="noStrike" kern="1200" baseline="0" dirty="0" err="1">
                <a:solidFill>
                  <a:schemeClr val="tx1"/>
                </a:solidFill>
                <a:effectLst/>
                <a:latin typeface="+mn-lt"/>
                <a:ea typeface="+mn-ea"/>
                <a:cs typeface="+mn-cs"/>
              </a:rPr>
              <a:t>wellbeing</a:t>
            </a:r>
            <a:endParaRPr lang="nb-NO" sz="1200" i="0" strike="noStrike" kern="1200" baseline="0" dirty="0">
              <a:solidFill>
                <a:schemeClr val="tx1"/>
              </a:solidFill>
              <a:effectLst/>
              <a:latin typeface="+mn-lt"/>
              <a:ea typeface="+mn-ea"/>
              <a:cs typeface="+mn-cs"/>
            </a:endParaRPr>
          </a:p>
          <a:p>
            <a:pPr marL="171450" indent="-171450">
              <a:buFontTx/>
              <a:buChar char="-"/>
            </a:pPr>
            <a:r>
              <a:rPr lang="nb-NO" sz="1200" i="0" strike="noStrike" kern="1200" baseline="0" dirty="0">
                <a:solidFill>
                  <a:schemeClr val="tx1"/>
                </a:solidFill>
                <a:effectLst/>
                <a:latin typeface="+mn-lt"/>
                <a:ea typeface="+mn-ea"/>
                <a:cs typeface="+mn-cs"/>
              </a:rPr>
              <a:t>To </a:t>
            </a:r>
            <a:r>
              <a:rPr lang="nb-NO" sz="1200" i="0" strike="noStrike" kern="1200" baseline="0" dirty="0" err="1">
                <a:solidFill>
                  <a:schemeClr val="tx1"/>
                </a:solidFill>
                <a:effectLst/>
                <a:latin typeface="+mn-lt"/>
                <a:ea typeface="+mn-ea"/>
                <a:cs typeface="+mn-cs"/>
              </a:rPr>
              <a:t>shape</a:t>
            </a:r>
            <a:r>
              <a:rPr lang="nb-NO" sz="1200" i="0" strike="noStrike" kern="1200" baseline="0" dirty="0">
                <a:solidFill>
                  <a:schemeClr val="tx1"/>
                </a:solidFill>
                <a:effectLst/>
                <a:latin typeface="+mn-lt"/>
                <a:ea typeface="+mn-ea"/>
                <a:cs typeface="+mn-cs"/>
              </a:rPr>
              <a:t> </a:t>
            </a:r>
            <a:r>
              <a:rPr lang="nb-NO" sz="1200" i="0" strike="noStrike" kern="1200" baseline="0" dirty="0" err="1">
                <a:solidFill>
                  <a:schemeClr val="tx1"/>
                </a:solidFill>
                <a:effectLst/>
                <a:latin typeface="+mn-lt"/>
                <a:ea typeface="+mn-ea"/>
                <a:cs typeface="+mn-cs"/>
              </a:rPr>
              <a:t>society</a:t>
            </a:r>
            <a:r>
              <a:rPr lang="nb-NO" sz="1200" i="0" strike="noStrike" kern="1200" baseline="0" dirty="0">
                <a:solidFill>
                  <a:schemeClr val="tx1"/>
                </a:solidFill>
                <a:effectLst/>
                <a:latin typeface="+mn-lt"/>
                <a:ea typeface="+mn-ea"/>
                <a:cs typeface="+mn-cs"/>
              </a:rPr>
              <a:t> to </a:t>
            </a:r>
            <a:r>
              <a:rPr lang="nb-NO" sz="1200" i="0" strike="noStrike" kern="1200" baseline="0" dirty="0" err="1">
                <a:solidFill>
                  <a:schemeClr val="tx1"/>
                </a:solidFill>
                <a:effectLst/>
                <a:latin typeface="+mn-lt"/>
                <a:ea typeface="+mn-ea"/>
                <a:cs typeface="+mn-cs"/>
              </a:rPr>
              <a:t>promote</a:t>
            </a:r>
            <a:r>
              <a:rPr lang="nb-NO" sz="1200" i="0" strike="noStrike" kern="1200" baseline="0" dirty="0">
                <a:solidFill>
                  <a:schemeClr val="tx1"/>
                </a:solidFill>
                <a:effectLst/>
                <a:latin typeface="+mn-lt"/>
                <a:ea typeface="+mn-ea"/>
                <a:cs typeface="+mn-cs"/>
              </a:rPr>
              <a:t> </a:t>
            </a:r>
            <a:r>
              <a:rPr lang="nb-NO" sz="1200" i="0" strike="noStrike" kern="1200" baseline="0" dirty="0" err="1">
                <a:solidFill>
                  <a:schemeClr val="tx1"/>
                </a:solidFill>
                <a:effectLst/>
                <a:latin typeface="+mn-lt"/>
                <a:ea typeface="+mn-ea"/>
                <a:cs typeface="+mn-cs"/>
              </a:rPr>
              <a:t>health</a:t>
            </a:r>
            <a:r>
              <a:rPr lang="nb-NO" sz="1200" i="0" strike="noStrike" kern="1200" baseline="0" dirty="0">
                <a:solidFill>
                  <a:schemeClr val="tx1"/>
                </a:solidFill>
                <a:effectLst/>
                <a:latin typeface="+mn-lt"/>
                <a:ea typeface="+mn-ea"/>
                <a:cs typeface="+mn-cs"/>
              </a:rPr>
              <a:t> in </a:t>
            </a:r>
            <a:r>
              <a:rPr lang="nb-NO" sz="1200" i="0" strike="noStrike" kern="1200" baseline="0" dirty="0" err="1">
                <a:solidFill>
                  <a:schemeClr val="tx1"/>
                </a:solidFill>
                <a:effectLst/>
                <a:latin typeface="+mn-lt"/>
                <a:ea typeface="+mn-ea"/>
                <a:cs typeface="+mn-cs"/>
              </a:rPr>
              <a:t>the</a:t>
            </a:r>
            <a:r>
              <a:rPr lang="nb-NO" sz="1200" i="0" strike="noStrike" kern="1200" baseline="0" dirty="0">
                <a:solidFill>
                  <a:schemeClr val="tx1"/>
                </a:solidFill>
                <a:effectLst/>
                <a:latin typeface="+mn-lt"/>
                <a:ea typeface="+mn-ea"/>
                <a:cs typeface="+mn-cs"/>
              </a:rPr>
              <a:t> </a:t>
            </a:r>
            <a:r>
              <a:rPr lang="nb-NO" sz="1200" i="0" strike="noStrike" kern="1200" baseline="0" dirty="0" err="1">
                <a:solidFill>
                  <a:schemeClr val="tx1"/>
                </a:solidFill>
                <a:effectLst/>
                <a:latin typeface="+mn-lt"/>
                <a:ea typeface="+mn-ea"/>
                <a:cs typeface="+mn-cs"/>
              </a:rPr>
              <a:t>whole</a:t>
            </a:r>
            <a:r>
              <a:rPr lang="nb-NO" sz="1200" i="0" strike="noStrike" kern="1200" baseline="0" dirty="0">
                <a:solidFill>
                  <a:schemeClr val="tx1"/>
                </a:solidFill>
                <a:effectLst/>
                <a:latin typeface="+mn-lt"/>
                <a:ea typeface="+mn-ea"/>
                <a:cs typeface="+mn-cs"/>
              </a:rPr>
              <a:t> </a:t>
            </a:r>
            <a:r>
              <a:rPr lang="nb-NO" sz="1200" i="0" strike="noStrike" kern="1200" baseline="0" dirty="0" err="1">
                <a:solidFill>
                  <a:schemeClr val="tx1"/>
                </a:solidFill>
                <a:effectLst/>
                <a:latin typeface="+mn-lt"/>
                <a:ea typeface="+mn-ea"/>
                <a:cs typeface="+mn-cs"/>
              </a:rPr>
              <a:t>population</a:t>
            </a:r>
            <a:r>
              <a:rPr lang="nb-NO" sz="1200" i="0" strike="noStrike" kern="1200" baseline="0" dirty="0">
                <a:solidFill>
                  <a:schemeClr val="tx1"/>
                </a:solidFill>
                <a:effectLst/>
                <a:latin typeface="+mn-lt"/>
                <a:ea typeface="+mn-ea"/>
                <a:cs typeface="+mn-cs"/>
              </a:rPr>
              <a:t> and to </a:t>
            </a:r>
            <a:r>
              <a:rPr lang="nb-NO" sz="1200" i="0" strike="noStrike" kern="1200" baseline="0" dirty="0" err="1">
                <a:solidFill>
                  <a:schemeClr val="tx1"/>
                </a:solidFill>
                <a:effectLst/>
                <a:latin typeface="+mn-lt"/>
                <a:ea typeface="+mn-ea"/>
                <a:cs typeface="+mn-cs"/>
              </a:rPr>
              <a:t>reduce</a:t>
            </a:r>
            <a:r>
              <a:rPr lang="nb-NO" sz="1200" i="0" strike="noStrike" kern="1200" baseline="0" dirty="0">
                <a:solidFill>
                  <a:schemeClr val="tx1"/>
                </a:solidFill>
                <a:effectLst/>
                <a:latin typeface="+mn-lt"/>
                <a:ea typeface="+mn-ea"/>
                <a:cs typeface="+mn-cs"/>
              </a:rPr>
              <a:t> </a:t>
            </a:r>
            <a:r>
              <a:rPr lang="nb-NO" sz="1200" i="0" strike="noStrike" kern="1200" baseline="0" dirty="0" err="1">
                <a:solidFill>
                  <a:schemeClr val="tx1"/>
                </a:solidFill>
                <a:effectLst/>
                <a:latin typeface="+mn-lt"/>
                <a:ea typeface="+mn-ea"/>
                <a:cs typeface="+mn-cs"/>
              </a:rPr>
              <a:t>inequalities</a:t>
            </a:r>
            <a:r>
              <a:rPr lang="nb-NO" sz="1200" i="0" strike="noStrike" kern="1200" baseline="0" dirty="0">
                <a:solidFill>
                  <a:schemeClr val="tx1"/>
                </a:solidFill>
                <a:effectLst/>
                <a:latin typeface="+mn-lt"/>
                <a:ea typeface="+mn-ea"/>
                <a:cs typeface="+mn-cs"/>
              </a:rPr>
              <a:t> in </a:t>
            </a:r>
            <a:r>
              <a:rPr lang="nb-NO" sz="1200" i="0" strike="noStrike" kern="1200" baseline="0" dirty="0" err="1">
                <a:solidFill>
                  <a:schemeClr val="tx1"/>
                </a:solidFill>
                <a:effectLst/>
                <a:latin typeface="+mn-lt"/>
                <a:ea typeface="+mn-ea"/>
                <a:cs typeface="+mn-cs"/>
              </a:rPr>
              <a:t>health</a:t>
            </a:r>
            <a:r>
              <a:rPr lang="nb-NO" sz="1200" i="0" strike="noStrike" kern="1200" baseline="0" dirty="0">
                <a:solidFill>
                  <a:schemeClr val="tx1"/>
                </a:solidFill>
                <a:effectLst/>
                <a:latin typeface="+mn-lt"/>
                <a:ea typeface="+mn-ea"/>
                <a:cs typeface="+mn-cs"/>
              </a:rPr>
              <a:t>.</a:t>
            </a:r>
            <a:endParaRPr lang="nb-NO" sz="1200" i="0" strike="noStrike" kern="1200" dirty="0">
              <a:solidFill>
                <a:schemeClr val="tx1"/>
              </a:solidFill>
              <a:effectLst/>
              <a:latin typeface="+mn-lt"/>
              <a:ea typeface="+mn-ea"/>
              <a:cs typeface="+mn-cs"/>
            </a:endParaRPr>
          </a:p>
          <a:p>
            <a:endParaRPr lang="nb-NO" sz="1200" i="0" strike="noStrike" kern="1200" dirty="0">
              <a:solidFill>
                <a:schemeClr val="tx1"/>
              </a:solidFill>
              <a:effectLst/>
              <a:latin typeface="+mn-lt"/>
              <a:ea typeface="+mn-ea"/>
              <a:cs typeface="+mn-cs"/>
            </a:endParaRPr>
          </a:p>
          <a:p>
            <a:r>
              <a:rPr lang="nb-NO" sz="1200" i="0" strike="noStrike" kern="1200" dirty="0">
                <a:solidFill>
                  <a:schemeClr val="tx1"/>
                </a:solidFill>
                <a:effectLst/>
                <a:latin typeface="+mn-lt"/>
                <a:ea typeface="+mn-ea"/>
                <a:cs typeface="+mn-cs"/>
              </a:rPr>
              <a:t>In </a:t>
            </a:r>
            <a:r>
              <a:rPr lang="nb-NO" sz="1200" i="0" strike="noStrike" kern="1200" dirty="0" err="1">
                <a:solidFill>
                  <a:schemeClr val="tx1"/>
                </a:solidFill>
                <a:effectLst/>
                <a:latin typeface="+mn-lt"/>
                <a:ea typeface="+mn-ea"/>
                <a:cs typeface="+mn-cs"/>
              </a:rPr>
              <a:t>addition</a:t>
            </a:r>
            <a:r>
              <a:rPr lang="nb-NO" sz="1200" i="0" strike="noStrike" kern="1200" dirty="0">
                <a:solidFill>
                  <a:schemeClr val="tx1"/>
                </a:solidFill>
                <a:effectLst/>
                <a:latin typeface="+mn-lt"/>
                <a:ea typeface="+mn-ea"/>
                <a:cs typeface="+mn-cs"/>
              </a:rPr>
              <a:t>, </a:t>
            </a:r>
            <a:r>
              <a:rPr lang="nb-NO" sz="1200" i="0" strike="noStrike" kern="1200" dirty="0" err="1">
                <a:solidFill>
                  <a:schemeClr val="tx1"/>
                </a:solidFill>
                <a:effectLst/>
                <a:latin typeface="+mn-lt"/>
                <a:ea typeface="+mn-ea"/>
                <a:cs typeface="+mn-cs"/>
              </a:rPr>
              <a:t>our</a:t>
            </a:r>
            <a:r>
              <a:rPr lang="nb-NO" sz="1200" i="0" strike="noStrike" kern="1200" baseline="0" dirty="0">
                <a:solidFill>
                  <a:schemeClr val="tx1"/>
                </a:solidFill>
                <a:effectLst/>
                <a:latin typeface="+mn-lt"/>
                <a:ea typeface="+mn-ea"/>
                <a:cs typeface="+mn-cs"/>
              </a:rPr>
              <a:t> goal is for Norway to </a:t>
            </a:r>
            <a:r>
              <a:rPr lang="nb-NO" sz="1200" i="0" strike="noStrike" kern="1200" baseline="0" dirty="0" err="1">
                <a:solidFill>
                  <a:schemeClr val="tx1"/>
                </a:solidFill>
                <a:effectLst/>
                <a:latin typeface="+mn-lt"/>
                <a:ea typeface="+mn-ea"/>
                <a:cs typeface="+mn-cs"/>
              </a:rPr>
              <a:t>contribute</a:t>
            </a:r>
            <a:r>
              <a:rPr lang="nb-NO" sz="1200" i="0" strike="noStrike" kern="1200" baseline="0" dirty="0">
                <a:solidFill>
                  <a:schemeClr val="tx1"/>
                </a:solidFill>
                <a:effectLst/>
                <a:latin typeface="+mn-lt"/>
                <a:ea typeface="+mn-ea"/>
                <a:cs typeface="+mn-cs"/>
              </a:rPr>
              <a:t> to </a:t>
            </a:r>
            <a:r>
              <a:rPr lang="nb-NO" sz="1200" i="0" strike="noStrike" kern="1200" baseline="0" dirty="0" err="1">
                <a:solidFill>
                  <a:schemeClr val="tx1"/>
                </a:solidFill>
                <a:effectLst/>
                <a:latin typeface="+mn-lt"/>
                <a:ea typeface="+mn-ea"/>
                <a:cs typeface="+mn-cs"/>
              </a:rPr>
              <a:t>better</a:t>
            </a:r>
            <a:r>
              <a:rPr lang="nb-NO" sz="1200" i="0" strike="noStrike" kern="1200" baseline="0" dirty="0">
                <a:solidFill>
                  <a:schemeClr val="tx1"/>
                </a:solidFill>
                <a:effectLst/>
                <a:latin typeface="+mn-lt"/>
                <a:ea typeface="+mn-ea"/>
                <a:cs typeface="+mn-cs"/>
              </a:rPr>
              <a:t> </a:t>
            </a:r>
            <a:r>
              <a:rPr lang="nb-NO" sz="1200" i="0" strike="noStrike" kern="1200" baseline="0" dirty="0" err="1">
                <a:solidFill>
                  <a:schemeClr val="tx1"/>
                </a:solidFill>
                <a:effectLst/>
                <a:latin typeface="+mn-lt"/>
                <a:ea typeface="+mn-ea"/>
                <a:cs typeface="+mn-cs"/>
              </a:rPr>
              <a:t>health</a:t>
            </a:r>
            <a:r>
              <a:rPr lang="nb-NO" sz="1200" i="0" strike="noStrike" kern="1200" baseline="0" dirty="0">
                <a:solidFill>
                  <a:schemeClr val="tx1"/>
                </a:solidFill>
                <a:effectLst/>
                <a:latin typeface="+mn-lt"/>
                <a:ea typeface="+mn-ea"/>
                <a:cs typeface="+mn-cs"/>
              </a:rPr>
              <a:t> </a:t>
            </a:r>
            <a:r>
              <a:rPr lang="nb-NO" sz="1200" i="0" strike="noStrike" kern="1200" baseline="0" dirty="0" err="1">
                <a:solidFill>
                  <a:schemeClr val="tx1"/>
                </a:solidFill>
                <a:effectLst/>
                <a:latin typeface="+mn-lt"/>
                <a:ea typeface="+mn-ea"/>
                <a:cs typeface="+mn-cs"/>
              </a:rPr>
              <a:t>globally</a:t>
            </a:r>
            <a:r>
              <a:rPr lang="nb-NO" sz="1200" i="0" strike="noStrike" kern="1200" baseline="0" dirty="0">
                <a:solidFill>
                  <a:schemeClr val="tx1"/>
                </a:solidFill>
                <a:effectLst/>
                <a:latin typeface="+mn-lt"/>
                <a:ea typeface="+mn-ea"/>
                <a:cs typeface="+mn-cs"/>
              </a:rPr>
              <a:t>.</a:t>
            </a:r>
          </a:p>
        </p:txBody>
      </p:sp>
      <p:sp>
        <p:nvSpPr>
          <p:cNvPr id="4" name="Plassholder for lysbildenummer 3"/>
          <p:cNvSpPr>
            <a:spLocks noGrp="1"/>
          </p:cNvSpPr>
          <p:nvPr>
            <p:ph type="sldNum" sz="quarter" idx="10"/>
          </p:nvPr>
        </p:nvSpPr>
        <p:spPr/>
        <p:txBody>
          <a:bodyPr/>
          <a:lstStyle/>
          <a:p>
            <a:fld id="{95BBF806-026A-45BF-B0F0-B95A55C9444E}" type="slidenum">
              <a:rPr lang="nb-NO" smtClean="0">
                <a:solidFill>
                  <a:prstClr val="black"/>
                </a:solidFill>
              </a:rPr>
              <a:pPr/>
              <a:t>2</a:t>
            </a:fld>
            <a:endParaRPr lang="nb-NO">
              <a:solidFill>
                <a:prstClr val="black"/>
              </a:solidFill>
            </a:endParaRPr>
          </a:p>
        </p:txBody>
      </p:sp>
    </p:spTree>
    <p:extLst>
      <p:ext uri="{BB962C8B-B14F-4D97-AF65-F5344CB8AC3E}">
        <p14:creationId xmlns:p14="http://schemas.microsoft.com/office/powerpoint/2010/main" val="9581343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indent="0">
              <a:buFontTx/>
              <a:buNone/>
            </a:pPr>
            <a:r>
              <a:rPr lang="nb-NO" sz="1200" i="0" kern="1200" dirty="0">
                <a:solidFill>
                  <a:schemeClr val="tx1"/>
                </a:solidFill>
                <a:effectLst/>
                <a:latin typeface="+mn-lt"/>
                <a:ea typeface="+mn-ea"/>
                <a:cs typeface="+mn-cs"/>
              </a:rPr>
              <a:t>The Norwegian </a:t>
            </a:r>
            <a:r>
              <a:rPr lang="nb-NO" sz="1200" i="0" kern="1200" dirty="0" err="1">
                <a:solidFill>
                  <a:schemeClr val="tx1"/>
                </a:solidFill>
                <a:effectLst/>
                <a:latin typeface="+mn-lt"/>
                <a:ea typeface="+mn-ea"/>
                <a:cs typeface="+mn-cs"/>
              </a:rPr>
              <a:t>Institute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of</a:t>
            </a:r>
            <a:r>
              <a:rPr lang="nb-NO" sz="1200" i="0" kern="1200" baseline="0" dirty="0">
                <a:solidFill>
                  <a:schemeClr val="tx1"/>
                </a:solidFill>
                <a:effectLst/>
                <a:latin typeface="+mn-lt"/>
                <a:ea typeface="+mn-ea"/>
                <a:cs typeface="+mn-cs"/>
              </a:rPr>
              <a:t> Public Health has </a:t>
            </a:r>
            <a:r>
              <a:rPr lang="nb-NO" sz="1200" i="0" kern="1200" baseline="0" dirty="0" err="1">
                <a:solidFill>
                  <a:schemeClr val="tx1"/>
                </a:solidFill>
                <a:effectLst/>
                <a:latin typeface="+mn-lt"/>
                <a:ea typeface="+mn-ea"/>
                <a:cs typeface="+mn-cs"/>
              </a:rPr>
              <a:t>three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main</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tasks</a:t>
            </a:r>
            <a:r>
              <a:rPr lang="nb-NO" sz="1200" i="0" kern="1200" dirty="0">
                <a:solidFill>
                  <a:schemeClr val="tx1"/>
                </a:solidFill>
                <a:effectLst/>
                <a:latin typeface="+mn-lt"/>
                <a:ea typeface="+mn-ea"/>
                <a:cs typeface="+mn-cs"/>
              </a:rPr>
              <a:t>:</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supply</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knowledge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preparedness</a:t>
            </a:r>
            <a:r>
              <a:rPr lang="nb-NO" sz="1200" i="0" kern="1200" baseline="0" dirty="0">
                <a:solidFill>
                  <a:schemeClr val="tx1"/>
                </a:solidFill>
                <a:effectLst/>
                <a:latin typeface="+mn-lt"/>
                <a:ea typeface="+mn-ea"/>
                <a:cs typeface="+mn-cs"/>
              </a:rPr>
              <a:t> and </a:t>
            </a:r>
            <a:r>
              <a:rPr lang="nb-NO" sz="1200" i="0" kern="1200" baseline="0" dirty="0" err="1">
                <a:solidFill>
                  <a:schemeClr val="tx1"/>
                </a:solidFill>
                <a:effectLst/>
                <a:latin typeface="+mn-lt"/>
                <a:ea typeface="+mn-ea"/>
                <a:cs typeface="+mn-cs"/>
              </a:rPr>
              <a:t>infrastructure</a:t>
            </a:r>
            <a:r>
              <a:rPr lang="nb-NO" sz="1200" i="0" kern="1200" baseline="0" dirty="0">
                <a:solidFill>
                  <a:schemeClr val="tx1"/>
                </a:solidFill>
                <a:effectLst/>
                <a:latin typeface="+mn-lt"/>
                <a:ea typeface="+mn-ea"/>
                <a:cs typeface="+mn-cs"/>
              </a:rPr>
              <a:t> to </a:t>
            </a:r>
            <a:r>
              <a:rPr lang="nb-NO" sz="1200" i="0" kern="1200" baseline="0" dirty="0" err="1">
                <a:solidFill>
                  <a:schemeClr val="tx1"/>
                </a:solidFill>
                <a:effectLst/>
                <a:latin typeface="+mn-lt"/>
                <a:ea typeface="+mn-ea"/>
                <a:cs typeface="+mn-cs"/>
              </a:rPr>
              <a:t>protect</a:t>
            </a:r>
            <a:r>
              <a:rPr lang="nb-NO" sz="1200" i="0" kern="1200" baseline="0" dirty="0">
                <a:solidFill>
                  <a:schemeClr val="tx1"/>
                </a:solidFill>
                <a:effectLst/>
                <a:latin typeface="+mn-lt"/>
                <a:ea typeface="+mn-ea"/>
                <a:cs typeface="+mn-cs"/>
              </a:rPr>
              <a:t> lives and </a:t>
            </a:r>
            <a:r>
              <a:rPr lang="nb-NO" sz="1200" i="0" kern="1200" baseline="0" dirty="0" err="1">
                <a:solidFill>
                  <a:schemeClr val="tx1"/>
                </a:solidFill>
                <a:effectLst/>
                <a:latin typeface="+mn-lt"/>
                <a:ea typeface="+mn-ea"/>
                <a:cs typeface="+mn-cs"/>
              </a:rPr>
              <a:t>promote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health</a:t>
            </a:r>
            <a:r>
              <a:rPr lang="nb-NO" sz="1200" i="0" kern="1200" baseline="0" dirty="0">
                <a:solidFill>
                  <a:schemeClr val="tx1"/>
                </a:solidFill>
                <a:effectLst/>
                <a:latin typeface="+mn-lt"/>
                <a:ea typeface="+mn-ea"/>
                <a:cs typeface="+mn-cs"/>
              </a:rPr>
              <a:t> for </a:t>
            </a:r>
            <a:r>
              <a:rPr lang="nb-NO" sz="1200" i="0" kern="1200" baseline="0" dirty="0" err="1">
                <a:solidFill>
                  <a:schemeClr val="tx1"/>
                </a:solidFill>
                <a:effectLst/>
                <a:latin typeface="+mn-lt"/>
                <a:ea typeface="+mn-ea"/>
                <a:cs typeface="+mn-cs"/>
              </a:rPr>
              <a:t>the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entire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population</a:t>
            </a:r>
            <a:r>
              <a:rPr lang="nb-NO" sz="1200" i="0" kern="1200" baseline="0" dirty="0">
                <a:solidFill>
                  <a:schemeClr val="tx1"/>
                </a:solidFill>
                <a:effectLst/>
                <a:latin typeface="+mn-lt"/>
                <a:ea typeface="+mn-ea"/>
                <a:cs typeface="+mn-cs"/>
              </a:rPr>
              <a:t>. </a:t>
            </a:r>
          </a:p>
          <a:p>
            <a:pPr marL="0" indent="0">
              <a:buFontTx/>
              <a:buNone/>
            </a:pPr>
            <a:endParaRPr lang="nb-NO" sz="1200" i="0" kern="1200" baseline="0" dirty="0">
              <a:solidFill>
                <a:schemeClr val="tx1"/>
              </a:solidFill>
              <a:effectLst/>
              <a:latin typeface="+mn-lt"/>
              <a:ea typeface="+mn-ea"/>
              <a:cs typeface="+mn-cs"/>
            </a:endParaRPr>
          </a:p>
          <a:p>
            <a:pPr marL="0" indent="0">
              <a:buFontTx/>
              <a:buNone/>
            </a:pPr>
            <a:r>
              <a:rPr lang="nb-NO" sz="1200" i="0" kern="1200" baseline="0" dirty="0">
                <a:solidFill>
                  <a:schemeClr val="tx1"/>
                </a:solidFill>
                <a:effectLst/>
                <a:latin typeface="+mn-lt"/>
                <a:ea typeface="+mn-ea"/>
                <a:cs typeface="+mn-cs"/>
              </a:rPr>
              <a:t>In </a:t>
            </a:r>
            <a:r>
              <a:rPr lang="nb-NO" sz="1200" i="0" kern="1200" baseline="0" dirty="0" err="1">
                <a:solidFill>
                  <a:schemeClr val="tx1"/>
                </a:solidFill>
                <a:effectLst/>
                <a:latin typeface="+mn-lt"/>
                <a:ea typeface="+mn-ea"/>
                <a:cs typeface="+mn-cs"/>
              </a:rPr>
              <a:t>the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years</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ahead</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will</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meet</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challenges</a:t>
            </a:r>
            <a:r>
              <a:rPr lang="nb-NO" sz="1200" i="0" kern="1200" baseline="0" dirty="0">
                <a:solidFill>
                  <a:schemeClr val="tx1"/>
                </a:solidFill>
                <a:effectLst/>
                <a:latin typeface="+mn-lt"/>
                <a:ea typeface="+mn-ea"/>
                <a:cs typeface="+mn-cs"/>
              </a:rPr>
              <a:t> and </a:t>
            </a:r>
            <a:r>
              <a:rPr lang="nb-NO" sz="1200" i="0" kern="1200" baseline="0" dirty="0" err="1">
                <a:solidFill>
                  <a:schemeClr val="tx1"/>
                </a:solidFill>
                <a:effectLst/>
                <a:latin typeface="+mn-lt"/>
                <a:ea typeface="+mn-ea"/>
                <a:cs typeface="+mn-cs"/>
              </a:rPr>
              <a:t>opportunities</a:t>
            </a:r>
            <a:r>
              <a:rPr lang="nb-NO" sz="1200" i="0" kern="1200" baseline="0" dirty="0">
                <a:solidFill>
                  <a:schemeClr val="tx1"/>
                </a:solidFill>
                <a:effectLst/>
                <a:latin typeface="+mn-lt"/>
                <a:ea typeface="+mn-ea"/>
                <a:cs typeface="+mn-cs"/>
              </a:rPr>
              <a:t> in </a:t>
            </a:r>
            <a:r>
              <a:rPr lang="nb-NO" sz="1200" i="0" kern="1200" baseline="0" dirty="0" err="1">
                <a:solidFill>
                  <a:schemeClr val="tx1"/>
                </a:solidFill>
                <a:effectLst/>
                <a:latin typeface="+mn-lt"/>
                <a:ea typeface="+mn-ea"/>
                <a:cs typeface="+mn-cs"/>
              </a:rPr>
              <a:t>our</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work</a:t>
            </a:r>
            <a:r>
              <a:rPr lang="nb-NO" sz="1200" i="0" kern="1200" baseline="0" dirty="0">
                <a:solidFill>
                  <a:schemeClr val="tx1"/>
                </a:solidFill>
                <a:effectLst/>
                <a:latin typeface="+mn-lt"/>
                <a:ea typeface="+mn-ea"/>
                <a:cs typeface="+mn-cs"/>
              </a:rPr>
              <a:t>. To </a:t>
            </a:r>
            <a:r>
              <a:rPr lang="nb-NO" sz="1200" i="0" kern="1200" baseline="0" dirty="0" err="1">
                <a:solidFill>
                  <a:schemeClr val="tx1"/>
                </a:solidFill>
                <a:effectLst/>
                <a:latin typeface="+mn-lt"/>
                <a:ea typeface="+mn-ea"/>
                <a:cs typeface="+mn-cs"/>
              </a:rPr>
              <a:t>address</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these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we</a:t>
            </a:r>
            <a:r>
              <a:rPr lang="nb-NO" sz="1200" i="0" kern="1200" baseline="0" dirty="0">
                <a:solidFill>
                  <a:schemeClr val="tx1"/>
                </a:solidFill>
                <a:effectLst/>
                <a:latin typeface="+mn-lt"/>
                <a:ea typeface="+mn-ea"/>
                <a:cs typeface="+mn-cs"/>
              </a:rPr>
              <a:t> have </a:t>
            </a:r>
            <a:r>
              <a:rPr lang="nb-NO" sz="1200" i="0" kern="1200" baseline="0" dirty="0" err="1">
                <a:solidFill>
                  <a:schemeClr val="tx1"/>
                </a:solidFill>
                <a:effectLst/>
                <a:latin typeface="+mn-lt"/>
                <a:ea typeface="+mn-ea"/>
                <a:cs typeface="+mn-cs"/>
              </a:rPr>
              <a:t>developed</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ten</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strategic</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initiatives</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that</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will</a:t>
            </a:r>
            <a:r>
              <a:rPr lang="nb-NO" sz="1200" i="0" kern="1200" baseline="0" dirty="0">
                <a:solidFill>
                  <a:schemeClr val="tx1"/>
                </a:solidFill>
                <a:effectLst/>
                <a:latin typeface="+mn-lt"/>
                <a:ea typeface="+mn-ea"/>
                <a:cs typeface="+mn-cs"/>
              </a:rPr>
              <a:t> guide </a:t>
            </a:r>
            <a:r>
              <a:rPr lang="nb-NO" sz="1200" i="0" kern="1200" baseline="0" dirty="0" err="1">
                <a:solidFill>
                  <a:schemeClr val="tx1"/>
                </a:solidFill>
                <a:effectLst/>
                <a:latin typeface="+mn-lt"/>
                <a:ea typeface="+mn-ea"/>
                <a:cs typeface="+mn-cs"/>
              </a:rPr>
              <a:t>our</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work</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until</a:t>
            </a:r>
            <a:r>
              <a:rPr lang="nb-NO" sz="1200" i="0" kern="1200" baseline="0" dirty="0">
                <a:solidFill>
                  <a:schemeClr val="tx1"/>
                </a:solidFill>
                <a:effectLst/>
                <a:latin typeface="+mn-lt"/>
                <a:ea typeface="+mn-ea"/>
                <a:cs typeface="+mn-cs"/>
              </a:rPr>
              <a:t> 2024.</a:t>
            </a:r>
          </a:p>
        </p:txBody>
      </p:sp>
      <p:sp>
        <p:nvSpPr>
          <p:cNvPr id="4" name="Plassholder for lysbildenummer 3"/>
          <p:cNvSpPr>
            <a:spLocks noGrp="1"/>
          </p:cNvSpPr>
          <p:nvPr>
            <p:ph type="sldNum" sz="quarter" idx="10"/>
          </p:nvPr>
        </p:nvSpPr>
        <p:spPr/>
        <p:txBody>
          <a:bodyPr/>
          <a:lstStyle/>
          <a:p>
            <a:fld id="{95BBF806-026A-45BF-B0F0-B95A55C9444E}" type="slidenum">
              <a:rPr lang="nb-NO" smtClean="0">
                <a:solidFill>
                  <a:prstClr val="black"/>
                </a:solidFill>
              </a:rPr>
              <a:pPr/>
              <a:t>3</a:t>
            </a:fld>
            <a:endParaRPr lang="nb-NO">
              <a:solidFill>
                <a:prstClr val="black"/>
              </a:solidFill>
            </a:endParaRPr>
          </a:p>
        </p:txBody>
      </p:sp>
    </p:spTree>
    <p:extLst>
      <p:ext uri="{BB962C8B-B14F-4D97-AF65-F5344CB8AC3E}">
        <p14:creationId xmlns:p14="http://schemas.microsoft.com/office/powerpoint/2010/main" val="34085626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i="0" kern="1200" dirty="0">
                <a:solidFill>
                  <a:schemeClr val="tx1"/>
                </a:solidFill>
                <a:effectLst/>
                <a:latin typeface="+mn-lt"/>
                <a:ea typeface="+mn-ea"/>
                <a:cs typeface="+mn-cs"/>
              </a:rPr>
              <a:t>By 2024</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our</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ambition</a:t>
            </a:r>
            <a:r>
              <a:rPr lang="nb-NO" sz="1200" i="0" kern="1200" baseline="0" dirty="0">
                <a:solidFill>
                  <a:schemeClr val="tx1"/>
                </a:solidFill>
                <a:effectLst/>
                <a:latin typeface="+mn-lt"/>
                <a:ea typeface="+mn-ea"/>
                <a:cs typeface="+mn-cs"/>
              </a:rPr>
              <a:t> is to </a:t>
            </a:r>
            <a:r>
              <a:rPr lang="nb-NO" sz="1200" i="0" kern="1200" baseline="0" dirty="0" err="1">
                <a:solidFill>
                  <a:schemeClr val="tx1"/>
                </a:solidFill>
                <a:effectLst/>
                <a:latin typeface="+mn-lt"/>
                <a:ea typeface="+mn-ea"/>
                <a:cs typeface="+mn-cs"/>
              </a:rPr>
              <a:t>provide</a:t>
            </a:r>
            <a:r>
              <a:rPr lang="nb-NO" sz="1200" i="0" kern="1200" baseline="0" dirty="0">
                <a:solidFill>
                  <a:schemeClr val="tx1"/>
                </a:solidFill>
                <a:effectLst/>
                <a:latin typeface="+mn-lt"/>
                <a:ea typeface="+mn-ea"/>
                <a:cs typeface="+mn-cs"/>
              </a:rPr>
              <a:t> faster and </a:t>
            </a:r>
            <a:r>
              <a:rPr lang="nb-NO" sz="1200" i="0" kern="1200" baseline="0" dirty="0" err="1">
                <a:solidFill>
                  <a:schemeClr val="tx1"/>
                </a:solidFill>
                <a:effectLst/>
                <a:latin typeface="+mn-lt"/>
                <a:ea typeface="+mn-ea"/>
                <a:cs typeface="+mn-cs"/>
              </a:rPr>
              <a:t>better</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knowledge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production</a:t>
            </a:r>
            <a:r>
              <a:rPr lang="nb-NO" sz="1200" i="0" kern="1200" baseline="0" dirty="0">
                <a:solidFill>
                  <a:schemeClr val="tx1"/>
                </a:solidFill>
                <a:effectLst/>
                <a:latin typeface="+mn-lt"/>
                <a:ea typeface="+mn-ea"/>
                <a:cs typeface="+mn-cs"/>
              </a:rPr>
              <a:t> for </a:t>
            </a:r>
            <a:r>
              <a:rPr lang="nb-NO" sz="1200" i="0" kern="1200" baseline="0" dirty="0" err="1">
                <a:solidFill>
                  <a:schemeClr val="tx1"/>
                </a:solidFill>
                <a:effectLst/>
                <a:latin typeface="+mn-lt"/>
                <a:ea typeface="+mn-ea"/>
                <a:cs typeface="+mn-cs"/>
              </a:rPr>
              <a:t>health</a:t>
            </a:r>
            <a:r>
              <a:rPr lang="nb-NO" sz="1200" i="0" kern="1200" baseline="0" dirty="0">
                <a:solidFill>
                  <a:schemeClr val="tx1"/>
                </a:solidFill>
                <a:effectLst/>
                <a:latin typeface="+mn-lt"/>
                <a:ea typeface="+mn-ea"/>
                <a:cs typeface="+mn-cs"/>
              </a:rPr>
              <a:t> and </a:t>
            </a:r>
            <a:r>
              <a:rPr lang="nb-NO" sz="1200" i="0" kern="1200" baseline="0" dirty="0" err="1">
                <a:solidFill>
                  <a:schemeClr val="tx1"/>
                </a:solidFill>
                <a:effectLst/>
                <a:latin typeface="+mn-lt"/>
                <a:ea typeface="+mn-ea"/>
                <a:cs typeface="+mn-cs"/>
              </a:rPr>
              <a:t>sustainable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health</a:t>
            </a:r>
            <a:r>
              <a:rPr lang="nb-NO" sz="1200" i="0" kern="1200" baseline="0" dirty="0">
                <a:solidFill>
                  <a:schemeClr val="tx1"/>
                </a:solidFill>
                <a:effectLst/>
                <a:latin typeface="+mn-lt"/>
                <a:ea typeface="+mn-ea"/>
                <a:cs typeface="+mn-cs"/>
              </a:rPr>
              <a:t> and </a:t>
            </a:r>
            <a:r>
              <a:rPr lang="nb-NO" sz="1200" i="0" kern="1200" baseline="0" dirty="0" err="1">
                <a:solidFill>
                  <a:schemeClr val="tx1"/>
                </a:solidFill>
                <a:effectLst/>
                <a:latin typeface="+mn-lt"/>
                <a:ea typeface="+mn-ea"/>
                <a:cs typeface="+mn-cs"/>
              </a:rPr>
              <a:t>care</a:t>
            </a:r>
            <a:r>
              <a:rPr lang="nb-NO" sz="1200" i="0" kern="1200" baseline="0" dirty="0">
                <a:solidFill>
                  <a:schemeClr val="tx1"/>
                </a:solidFill>
                <a:effectLst/>
                <a:latin typeface="+mn-lt"/>
                <a:ea typeface="+mn-ea"/>
                <a:cs typeface="+mn-cs"/>
              </a:rPr>
              <a:t> services.</a:t>
            </a:r>
          </a:p>
          <a:p>
            <a:endParaRPr lang="nb-NO" sz="1200" i="0" kern="1200" baseline="0" dirty="0">
              <a:solidFill>
                <a:schemeClr val="tx1"/>
              </a:solidFill>
              <a:effectLst/>
              <a:latin typeface="+mn-lt"/>
              <a:ea typeface="+mn-ea"/>
              <a:cs typeface="+mn-cs"/>
            </a:endParaRPr>
          </a:p>
          <a:p>
            <a:r>
              <a:rPr lang="nb-NO" sz="1200" i="0" kern="1200" baseline="0" dirty="0" err="1">
                <a:solidFill>
                  <a:schemeClr val="tx1"/>
                </a:solidFill>
                <a:effectLst/>
                <a:latin typeface="+mn-lt"/>
                <a:ea typeface="+mn-ea"/>
                <a:cs typeface="+mn-cs"/>
              </a:rPr>
              <a:t>Society</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will</a:t>
            </a:r>
            <a:r>
              <a:rPr lang="nb-NO" sz="1200" i="0" kern="1200" baseline="0" dirty="0">
                <a:solidFill>
                  <a:schemeClr val="tx1"/>
                </a:solidFill>
                <a:effectLst/>
                <a:latin typeface="+mn-lt"/>
                <a:ea typeface="+mn-ea"/>
                <a:cs typeface="+mn-cs"/>
              </a:rPr>
              <a:t> face </a:t>
            </a:r>
            <a:r>
              <a:rPr lang="nb-NO" sz="1200" i="0" kern="1200" baseline="0" dirty="0" err="1">
                <a:solidFill>
                  <a:schemeClr val="tx1"/>
                </a:solidFill>
                <a:effectLst/>
                <a:latin typeface="+mn-lt"/>
                <a:ea typeface="+mn-ea"/>
                <a:cs typeface="+mn-cs"/>
              </a:rPr>
              <a:t>several</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challenges</a:t>
            </a:r>
            <a:r>
              <a:rPr lang="nb-NO" sz="1200" i="0" kern="1200" baseline="0" dirty="0">
                <a:solidFill>
                  <a:schemeClr val="tx1"/>
                </a:solidFill>
                <a:effectLst/>
                <a:latin typeface="+mn-lt"/>
                <a:ea typeface="+mn-ea"/>
                <a:cs typeface="+mn-cs"/>
              </a:rPr>
              <a:t> and </a:t>
            </a:r>
            <a:r>
              <a:rPr lang="nb-NO" sz="1200" i="0" kern="1200" baseline="0" dirty="0" err="1">
                <a:solidFill>
                  <a:schemeClr val="tx1"/>
                </a:solidFill>
                <a:effectLst/>
                <a:latin typeface="+mn-lt"/>
                <a:ea typeface="+mn-ea"/>
                <a:cs typeface="+mn-cs"/>
              </a:rPr>
              <a:t>new</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opportunities</a:t>
            </a:r>
            <a:r>
              <a:rPr lang="nb-NO" sz="1200" i="0" kern="1200" baseline="0" dirty="0">
                <a:solidFill>
                  <a:schemeClr val="tx1"/>
                </a:solidFill>
                <a:effectLst/>
                <a:latin typeface="+mn-lt"/>
                <a:ea typeface="+mn-ea"/>
                <a:cs typeface="+mn-cs"/>
              </a:rPr>
              <a:t> in </a:t>
            </a:r>
            <a:r>
              <a:rPr lang="nb-NO" sz="1200" i="0" kern="1200" baseline="0" dirty="0" err="1">
                <a:solidFill>
                  <a:schemeClr val="tx1"/>
                </a:solidFill>
                <a:effectLst/>
                <a:latin typeface="+mn-lt"/>
                <a:ea typeface="+mn-ea"/>
                <a:cs typeface="+mn-cs"/>
              </a:rPr>
              <a:t>the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coming</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years</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Among</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the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challenges</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that</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impact</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public</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health</a:t>
            </a:r>
            <a:r>
              <a:rPr lang="nb-NO" sz="1200" i="0" kern="1200" baseline="0" dirty="0">
                <a:solidFill>
                  <a:schemeClr val="tx1"/>
                </a:solidFill>
                <a:effectLst/>
                <a:latin typeface="+mn-lt"/>
                <a:ea typeface="+mn-ea"/>
                <a:cs typeface="+mn-cs"/>
              </a:rPr>
              <a:t> and </a:t>
            </a:r>
            <a:r>
              <a:rPr lang="nb-NO" sz="1200" i="0" kern="1200" baseline="0" dirty="0" err="1">
                <a:solidFill>
                  <a:schemeClr val="tx1"/>
                </a:solidFill>
                <a:effectLst/>
                <a:latin typeface="+mn-lt"/>
                <a:ea typeface="+mn-ea"/>
                <a:cs typeface="+mn-cs"/>
              </a:rPr>
              <a:t>our</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work</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are</a:t>
            </a:r>
            <a:endParaRPr lang="nb-NO" sz="1200" i="0" kern="1200" baseline="0" dirty="0">
              <a:solidFill>
                <a:schemeClr val="tx1"/>
              </a:solidFill>
              <a:effectLst/>
              <a:latin typeface="+mn-lt"/>
              <a:ea typeface="+mn-ea"/>
              <a:cs typeface="+mn-cs"/>
            </a:endParaRPr>
          </a:p>
          <a:p>
            <a:pPr marL="171450" indent="-171450">
              <a:buFontTx/>
              <a:buChar char="-"/>
            </a:pPr>
            <a:r>
              <a:rPr lang="nb-NO" sz="1200" i="0" kern="1200" baseline="0" dirty="0" err="1">
                <a:solidFill>
                  <a:schemeClr val="tx1"/>
                </a:solidFill>
                <a:effectLst/>
                <a:latin typeface="+mn-lt"/>
                <a:ea typeface="+mn-ea"/>
                <a:cs typeface="+mn-cs"/>
              </a:rPr>
              <a:t>Growing</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health</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inequalities</a:t>
            </a:r>
            <a:r>
              <a:rPr lang="nb-NO" sz="1200" i="0" kern="1200" baseline="0" dirty="0">
                <a:solidFill>
                  <a:schemeClr val="tx1"/>
                </a:solidFill>
                <a:effectLst/>
                <a:latin typeface="+mn-lt"/>
                <a:ea typeface="+mn-ea"/>
                <a:cs typeface="+mn-cs"/>
              </a:rPr>
              <a:t>,</a:t>
            </a:r>
          </a:p>
          <a:p>
            <a:pPr marL="171450" indent="-171450">
              <a:buFontTx/>
              <a:buChar char="-"/>
            </a:pPr>
            <a:r>
              <a:rPr lang="nb-NO" sz="1200" i="0" kern="1200" baseline="0" dirty="0">
                <a:solidFill>
                  <a:schemeClr val="tx1"/>
                </a:solidFill>
                <a:effectLst/>
                <a:latin typeface="+mn-lt"/>
                <a:ea typeface="+mn-ea"/>
                <a:cs typeface="+mn-cs"/>
              </a:rPr>
              <a:t>An </a:t>
            </a:r>
            <a:r>
              <a:rPr lang="nb-NO" sz="1200" i="0" kern="1200" baseline="0" dirty="0" err="1">
                <a:solidFill>
                  <a:schemeClr val="tx1"/>
                </a:solidFill>
                <a:effectLst/>
                <a:latin typeface="+mn-lt"/>
                <a:ea typeface="+mn-ea"/>
                <a:cs typeface="+mn-cs"/>
              </a:rPr>
              <a:t>ageing</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population</a:t>
            </a:r>
            <a:r>
              <a:rPr lang="nb-NO" sz="1200" i="0" kern="1200" dirty="0">
                <a:solidFill>
                  <a:schemeClr val="tx1"/>
                </a:solidFill>
                <a:effectLst/>
                <a:latin typeface="+mn-lt"/>
                <a:ea typeface="+mn-ea"/>
                <a:cs typeface="+mn-cs"/>
              </a:rPr>
              <a:t>, </a:t>
            </a:r>
          </a:p>
          <a:p>
            <a:pPr marL="171450" indent="-171450">
              <a:buFontTx/>
              <a:buChar char="-"/>
            </a:pPr>
            <a:r>
              <a:rPr lang="nb-NO" sz="1200" i="0" kern="1200" dirty="0">
                <a:solidFill>
                  <a:schemeClr val="tx1"/>
                </a:solidFill>
                <a:effectLst/>
                <a:latin typeface="+mn-lt"/>
                <a:ea typeface="+mn-ea"/>
                <a:cs typeface="+mn-cs"/>
              </a:rPr>
              <a:t>The </a:t>
            </a:r>
            <a:r>
              <a:rPr lang="nb-NO" sz="1200" i="0" kern="1200" dirty="0" err="1">
                <a:solidFill>
                  <a:schemeClr val="tx1"/>
                </a:solidFill>
                <a:effectLst/>
                <a:latin typeface="+mn-lt"/>
                <a:ea typeface="+mn-ea"/>
                <a:cs typeface="+mn-cs"/>
              </a:rPr>
              <a:t>need</a:t>
            </a:r>
            <a:r>
              <a:rPr lang="nb-NO" sz="1200" i="0" kern="1200" dirty="0">
                <a:solidFill>
                  <a:schemeClr val="tx1"/>
                </a:solidFill>
                <a:effectLst/>
                <a:latin typeface="+mn-lt"/>
                <a:ea typeface="+mn-ea"/>
                <a:cs typeface="+mn-cs"/>
              </a:rPr>
              <a:t> to make </a:t>
            </a:r>
            <a:r>
              <a:rPr lang="nb-NO" sz="1200" i="0" kern="1200" dirty="0" err="1">
                <a:solidFill>
                  <a:schemeClr val="tx1"/>
                </a:solidFill>
                <a:effectLst/>
                <a:latin typeface="+mn-lt"/>
                <a:ea typeface="+mn-ea"/>
                <a:cs typeface="+mn-cs"/>
              </a:rPr>
              <a:t>difficult</a:t>
            </a:r>
            <a:r>
              <a:rPr lang="nb-NO" sz="1200" i="0" kern="1200" dirty="0">
                <a:solidFill>
                  <a:schemeClr val="tx1"/>
                </a:solidFill>
                <a:effectLst/>
                <a:latin typeface="+mn-lt"/>
                <a:ea typeface="+mn-ea"/>
                <a:cs typeface="+mn-cs"/>
              </a:rPr>
              <a:t> </a:t>
            </a:r>
            <a:r>
              <a:rPr lang="nb-NO" sz="1200" i="0" kern="1200" dirty="0" err="1">
                <a:solidFill>
                  <a:schemeClr val="tx1"/>
                </a:solidFill>
                <a:effectLst/>
                <a:latin typeface="+mn-lt"/>
                <a:ea typeface="+mn-ea"/>
                <a:cs typeface="+mn-cs"/>
              </a:rPr>
              <a:t>decisions</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about</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prioritisation</a:t>
            </a:r>
            <a:r>
              <a:rPr lang="nb-NO" sz="1200" i="0" kern="1200" baseline="0" dirty="0">
                <a:solidFill>
                  <a:schemeClr val="tx1"/>
                </a:solidFill>
                <a:effectLst/>
                <a:latin typeface="+mn-lt"/>
                <a:ea typeface="+mn-ea"/>
                <a:cs typeface="+mn-cs"/>
              </a:rPr>
              <a:t> in </a:t>
            </a:r>
            <a:r>
              <a:rPr lang="nb-NO" sz="1200" i="0" kern="1200" baseline="0" dirty="0" err="1">
                <a:solidFill>
                  <a:schemeClr val="tx1"/>
                </a:solidFill>
                <a:effectLst/>
                <a:latin typeface="+mn-lt"/>
                <a:ea typeface="+mn-ea"/>
                <a:cs typeface="+mn-cs"/>
              </a:rPr>
              <a:t>the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health</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care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sector</a:t>
            </a:r>
            <a:r>
              <a:rPr lang="nb-NO" sz="1200" i="0" kern="1200" baseline="0" dirty="0">
                <a:solidFill>
                  <a:schemeClr val="tx1"/>
                </a:solidFill>
                <a:effectLst/>
                <a:latin typeface="+mn-lt"/>
                <a:ea typeface="+mn-ea"/>
                <a:cs typeface="+mn-cs"/>
              </a:rPr>
              <a:t> and</a:t>
            </a:r>
          </a:p>
          <a:p>
            <a:pPr marL="171450" indent="-171450">
              <a:buFontTx/>
              <a:buChar char="-"/>
            </a:pPr>
            <a:r>
              <a:rPr lang="nb-NO" sz="1200" i="0" kern="1200" baseline="0" dirty="0">
                <a:solidFill>
                  <a:schemeClr val="tx1"/>
                </a:solidFill>
                <a:effectLst/>
                <a:latin typeface="+mn-lt"/>
                <a:ea typeface="+mn-ea"/>
                <a:cs typeface="+mn-cs"/>
              </a:rPr>
              <a:t>The </a:t>
            </a:r>
            <a:r>
              <a:rPr lang="nb-NO" sz="1200" i="0" kern="1200" baseline="0" dirty="0" err="1">
                <a:solidFill>
                  <a:schemeClr val="tx1"/>
                </a:solidFill>
                <a:effectLst/>
                <a:latin typeface="+mn-lt"/>
                <a:ea typeface="+mn-ea"/>
                <a:cs typeface="+mn-cs"/>
              </a:rPr>
              <a:t>sheer</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amount</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of</a:t>
            </a:r>
            <a:r>
              <a:rPr lang="nb-NO" sz="1200" i="0" kern="1200" baseline="0" dirty="0">
                <a:solidFill>
                  <a:schemeClr val="tx1"/>
                </a:solidFill>
                <a:effectLst/>
                <a:latin typeface="+mn-lt"/>
                <a:ea typeface="+mn-ea"/>
                <a:cs typeface="+mn-cs"/>
              </a:rPr>
              <a:t> health-</a:t>
            </a:r>
            <a:r>
              <a:rPr lang="nb-NO" sz="1200" i="0" kern="1200" baseline="0" dirty="0" err="1">
                <a:solidFill>
                  <a:schemeClr val="tx1"/>
                </a:solidFill>
                <a:effectLst/>
                <a:latin typeface="+mn-lt"/>
                <a:ea typeface="+mn-ea"/>
                <a:cs typeface="+mn-cs"/>
              </a:rPr>
              <a:t>related</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information</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available</a:t>
            </a:r>
            <a:r>
              <a:rPr lang="nb-NO" sz="1200" i="0" kern="1200" baseline="0" dirty="0">
                <a:solidFill>
                  <a:schemeClr val="tx1"/>
                </a:solidFill>
                <a:effectLst/>
                <a:latin typeface="+mn-lt"/>
                <a:ea typeface="+mn-ea"/>
                <a:cs typeface="+mn-cs"/>
              </a:rPr>
              <a:t> to </a:t>
            </a:r>
            <a:r>
              <a:rPr lang="nb-NO" sz="1200" i="0" kern="1200" baseline="0" dirty="0" err="1">
                <a:solidFill>
                  <a:schemeClr val="tx1"/>
                </a:solidFill>
                <a:effectLst/>
                <a:latin typeface="+mn-lt"/>
                <a:ea typeface="+mn-ea"/>
                <a:cs typeface="+mn-cs"/>
              </a:rPr>
              <a:t>professionals</a:t>
            </a:r>
            <a:r>
              <a:rPr lang="nb-NO" sz="1200" i="0" kern="1200" baseline="0" dirty="0">
                <a:solidFill>
                  <a:schemeClr val="tx1"/>
                </a:solidFill>
                <a:effectLst/>
                <a:latin typeface="+mn-lt"/>
                <a:ea typeface="+mn-ea"/>
                <a:cs typeface="+mn-cs"/>
              </a:rPr>
              <a:t> and </a:t>
            </a:r>
            <a:r>
              <a:rPr lang="nb-NO" sz="1200" i="0" kern="1200" baseline="0" dirty="0" err="1">
                <a:solidFill>
                  <a:schemeClr val="tx1"/>
                </a:solidFill>
                <a:effectLst/>
                <a:latin typeface="+mn-lt"/>
                <a:ea typeface="+mn-ea"/>
                <a:cs typeface="+mn-cs"/>
              </a:rPr>
              <a:t>the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population</a:t>
            </a:r>
            <a:r>
              <a:rPr lang="nb-NO" sz="1200" i="0" kern="1200" baseline="0" dirty="0">
                <a:solidFill>
                  <a:schemeClr val="tx1"/>
                </a:solidFill>
                <a:effectLst/>
                <a:latin typeface="+mn-lt"/>
                <a:ea typeface="+mn-ea"/>
                <a:cs typeface="+mn-cs"/>
              </a:rPr>
              <a:t>.</a:t>
            </a:r>
          </a:p>
          <a:p>
            <a:pPr marL="0" indent="0">
              <a:buFontTx/>
              <a:buNone/>
            </a:pPr>
            <a:endParaRPr lang="nb-NO" sz="1200" i="0" kern="1200" baseline="0" dirty="0">
              <a:solidFill>
                <a:schemeClr val="tx1"/>
              </a:solidFill>
              <a:effectLst/>
              <a:latin typeface="+mn-lt"/>
              <a:ea typeface="+mn-ea"/>
              <a:cs typeface="+mn-cs"/>
            </a:endParaRPr>
          </a:p>
          <a:p>
            <a:pPr marL="0" indent="0">
              <a:buFontTx/>
              <a:buNone/>
            </a:pPr>
            <a:r>
              <a:rPr lang="nb-NO" sz="1200" i="0" kern="1200" baseline="0" dirty="0" err="1">
                <a:solidFill>
                  <a:schemeClr val="tx1"/>
                </a:solidFill>
                <a:effectLst/>
                <a:latin typeface="+mn-lt"/>
                <a:ea typeface="+mn-ea"/>
                <a:cs typeface="+mn-cs"/>
              </a:rPr>
              <a:t>Yet</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are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well</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positioned</a:t>
            </a:r>
            <a:r>
              <a:rPr lang="nb-NO" sz="1200" i="0" kern="1200" baseline="0" dirty="0">
                <a:solidFill>
                  <a:schemeClr val="tx1"/>
                </a:solidFill>
                <a:effectLst/>
                <a:latin typeface="+mn-lt"/>
                <a:ea typeface="+mn-ea"/>
                <a:cs typeface="+mn-cs"/>
              </a:rPr>
              <a:t> to </a:t>
            </a:r>
            <a:r>
              <a:rPr lang="nb-NO" sz="1200" i="0" kern="1200" baseline="0" dirty="0" err="1">
                <a:solidFill>
                  <a:schemeClr val="tx1"/>
                </a:solidFill>
                <a:effectLst/>
                <a:latin typeface="+mn-lt"/>
                <a:ea typeface="+mn-ea"/>
                <a:cs typeface="+mn-cs"/>
              </a:rPr>
              <a:t>improve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health</a:t>
            </a:r>
            <a:r>
              <a:rPr lang="nb-NO" sz="1200" i="0" kern="1200" baseline="0" dirty="0">
                <a:solidFill>
                  <a:schemeClr val="tx1"/>
                </a:solidFill>
                <a:effectLst/>
                <a:latin typeface="+mn-lt"/>
                <a:ea typeface="+mn-ea"/>
                <a:cs typeface="+mn-cs"/>
              </a:rPr>
              <a:t> in Norway.</a:t>
            </a:r>
            <a:endParaRPr lang="nb-NO" sz="1200" i="0" kern="1200" dirty="0">
              <a:solidFill>
                <a:schemeClr val="tx1"/>
              </a:solidFill>
              <a:effectLst/>
              <a:latin typeface="+mn-lt"/>
              <a:ea typeface="+mn-ea"/>
              <a:cs typeface="+mn-cs"/>
            </a:endParaRPr>
          </a:p>
          <a:p>
            <a:pPr marL="171450" indent="-171450">
              <a:buFontTx/>
              <a:buChar char="-"/>
            </a:pPr>
            <a:r>
              <a:rPr lang="nb-NO" sz="1200" i="0" kern="1200" dirty="0">
                <a:solidFill>
                  <a:schemeClr val="tx1"/>
                </a:solidFill>
                <a:effectLst/>
                <a:latin typeface="+mn-lt"/>
                <a:ea typeface="+mn-ea"/>
                <a:cs typeface="+mn-cs"/>
              </a:rPr>
              <a:t>Large</a:t>
            </a:r>
            <a:r>
              <a:rPr lang="nb-NO" sz="1200" i="0" kern="1200" baseline="0" dirty="0">
                <a:solidFill>
                  <a:schemeClr val="tx1"/>
                </a:solidFill>
                <a:effectLst/>
                <a:latin typeface="+mn-lt"/>
                <a:ea typeface="+mn-ea"/>
                <a:cs typeface="+mn-cs"/>
              </a:rPr>
              <a:t> parts </a:t>
            </a:r>
            <a:r>
              <a:rPr lang="nb-NO" sz="1200" i="0" kern="1200" baseline="0" dirty="0" err="1">
                <a:solidFill>
                  <a:schemeClr val="tx1"/>
                </a:solidFill>
                <a:effectLst/>
                <a:latin typeface="+mn-lt"/>
                <a:ea typeface="+mn-ea"/>
                <a:cs typeface="+mn-cs"/>
              </a:rPr>
              <a:t>of</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the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population</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want</a:t>
            </a:r>
            <a:r>
              <a:rPr lang="nb-NO" sz="1200" i="0" kern="1200" baseline="0" dirty="0">
                <a:solidFill>
                  <a:schemeClr val="tx1"/>
                </a:solidFill>
                <a:effectLst/>
                <a:latin typeface="+mn-lt"/>
                <a:ea typeface="+mn-ea"/>
                <a:cs typeface="+mn-cs"/>
              </a:rPr>
              <a:t> to </a:t>
            </a:r>
            <a:r>
              <a:rPr lang="nb-NO" sz="1200" i="0" kern="1200" baseline="0" dirty="0" err="1">
                <a:solidFill>
                  <a:schemeClr val="tx1"/>
                </a:solidFill>
                <a:effectLst/>
                <a:latin typeface="+mn-lt"/>
                <a:ea typeface="+mn-ea"/>
                <a:cs typeface="+mn-cs"/>
              </a:rPr>
              <a:t>maintain</a:t>
            </a:r>
            <a:r>
              <a:rPr lang="nb-NO" sz="1200" i="0" kern="1200" baseline="0" dirty="0">
                <a:solidFill>
                  <a:schemeClr val="tx1"/>
                </a:solidFill>
                <a:effectLst/>
                <a:latin typeface="+mn-lt"/>
                <a:ea typeface="+mn-ea"/>
                <a:cs typeface="+mn-cs"/>
              </a:rPr>
              <a:t> a </a:t>
            </a:r>
            <a:r>
              <a:rPr lang="nb-NO" sz="1200" i="0" kern="1200" baseline="0" dirty="0" err="1">
                <a:solidFill>
                  <a:schemeClr val="tx1"/>
                </a:solidFill>
                <a:effectLst/>
                <a:latin typeface="+mn-lt"/>
                <a:ea typeface="+mn-ea"/>
                <a:cs typeface="+mn-cs"/>
              </a:rPr>
              <a:t>healthy</a:t>
            </a:r>
            <a:r>
              <a:rPr lang="nb-NO" sz="1200" i="0" kern="1200" baseline="0" dirty="0">
                <a:solidFill>
                  <a:schemeClr val="tx1"/>
                </a:solidFill>
                <a:effectLst/>
                <a:latin typeface="+mn-lt"/>
                <a:ea typeface="+mn-ea"/>
                <a:cs typeface="+mn-cs"/>
              </a:rPr>
              <a:t> lifestyle,</a:t>
            </a:r>
            <a:endParaRPr lang="nb-NO" sz="1200" i="0" kern="1200" dirty="0">
              <a:solidFill>
                <a:schemeClr val="tx1"/>
              </a:solidFill>
              <a:effectLst/>
              <a:latin typeface="+mn-lt"/>
              <a:ea typeface="+mn-ea"/>
              <a:cs typeface="+mn-cs"/>
            </a:endParaRPr>
          </a:p>
          <a:p>
            <a:pPr marL="171450" indent="-171450">
              <a:buFontTx/>
              <a:buChar char="-"/>
            </a:pPr>
            <a:r>
              <a:rPr lang="nb-NO" sz="1200" i="0" kern="1200" dirty="0">
                <a:solidFill>
                  <a:schemeClr val="tx1"/>
                </a:solidFill>
                <a:effectLst/>
                <a:latin typeface="+mn-lt"/>
                <a:ea typeface="+mn-ea"/>
                <a:cs typeface="+mn-cs"/>
              </a:rPr>
              <a:t>The data and</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methods</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use</a:t>
            </a:r>
            <a:r>
              <a:rPr lang="nb-NO" sz="1200" i="0" kern="1200" baseline="0" dirty="0">
                <a:solidFill>
                  <a:schemeClr val="tx1"/>
                </a:solidFill>
                <a:effectLst/>
                <a:latin typeface="+mn-lt"/>
                <a:ea typeface="+mn-ea"/>
                <a:cs typeface="+mn-cs"/>
              </a:rPr>
              <a:t> for analyses </a:t>
            </a:r>
            <a:r>
              <a:rPr lang="nb-NO" sz="1200" i="0" kern="1200" baseline="0" dirty="0" err="1">
                <a:solidFill>
                  <a:schemeClr val="tx1"/>
                </a:solidFill>
                <a:effectLst/>
                <a:latin typeface="+mn-lt"/>
                <a:ea typeface="+mn-ea"/>
                <a:cs typeface="+mn-cs"/>
              </a:rPr>
              <a:t>are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steadily</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improving</a:t>
            </a:r>
            <a:r>
              <a:rPr lang="nb-NO" sz="1200" i="0" kern="1200" baseline="0" dirty="0">
                <a:solidFill>
                  <a:schemeClr val="tx1"/>
                </a:solidFill>
                <a:effectLst/>
                <a:latin typeface="+mn-lt"/>
                <a:ea typeface="+mn-ea"/>
                <a:cs typeface="+mn-cs"/>
              </a:rPr>
              <a:t>,</a:t>
            </a:r>
            <a:endParaRPr lang="nb-NO" sz="1200" i="0" kern="1200" dirty="0">
              <a:solidFill>
                <a:schemeClr val="tx1"/>
              </a:solidFill>
              <a:effectLst/>
              <a:latin typeface="+mn-lt"/>
              <a:ea typeface="+mn-ea"/>
              <a:cs typeface="+mn-cs"/>
            </a:endParaRPr>
          </a:p>
          <a:p>
            <a:pPr marL="171450" indent="-171450">
              <a:buFontTx/>
              <a:buChar char="-"/>
            </a:pPr>
            <a:r>
              <a:rPr lang="nb-NO" sz="1200" i="0" kern="1200" dirty="0">
                <a:solidFill>
                  <a:schemeClr val="tx1"/>
                </a:solidFill>
                <a:effectLst/>
                <a:latin typeface="+mn-lt"/>
                <a:ea typeface="+mn-ea"/>
                <a:cs typeface="+mn-cs"/>
              </a:rPr>
              <a:t>Most</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people</a:t>
            </a:r>
            <a:r>
              <a:rPr lang="nb-NO" sz="1200" i="0" kern="1200" baseline="0" dirty="0">
                <a:solidFill>
                  <a:schemeClr val="tx1"/>
                </a:solidFill>
                <a:effectLst/>
                <a:latin typeface="+mn-lt"/>
                <a:ea typeface="+mn-ea"/>
                <a:cs typeface="+mn-cs"/>
              </a:rPr>
              <a:t> still trust </a:t>
            </a:r>
            <a:r>
              <a:rPr lang="nb-NO" sz="1200" i="0" kern="1200" baseline="0" dirty="0" err="1">
                <a:solidFill>
                  <a:schemeClr val="tx1"/>
                </a:solidFill>
                <a:effectLst/>
                <a:latin typeface="+mn-lt"/>
                <a:ea typeface="+mn-ea"/>
                <a:cs typeface="+mn-cs"/>
              </a:rPr>
              <a:t>the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advice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of</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governmental</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institutions</a:t>
            </a:r>
            <a:r>
              <a:rPr lang="nb-NO" sz="1200" i="0" kern="1200" baseline="0" dirty="0">
                <a:solidFill>
                  <a:schemeClr val="tx1"/>
                </a:solidFill>
                <a:effectLst/>
                <a:latin typeface="+mn-lt"/>
                <a:ea typeface="+mn-ea"/>
                <a:cs typeface="+mn-cs"/>
              </a:rPr>
              <a:t>, and</a:t>
            </a:r>
            <a:endParaRPr lang="nb-NO" sz="1200" i="0" kern="1200" dirty="0">
              <a:solidFill>
                <a:schemeClr val="tx1"/>
              </a:solidFill>
              <a:effectLst/>
              <a:latin typeface="+mn-lt"/>
              <a:ea typeface="+mn-ea"/>
              <a:cs typeface="+mn-cs"/>
            </a:endParaRPr>
          </a:p>
          <a:p>
            <a:pPr marL="171450" indent="-171450">
              <a:buFontTx/>
              <a:buChar char="-"/>
            </a:pPr>
            <a:r>
              <a:rPr lang="nb-NO" sz="1200" i="0" kern="1200" dirty="0">
                <a:solidFill>
                  <a:schemeClr val="tx1"/>
                </a:solidFill>
                <a:effectLst/>
                <a:latin typeface="+mn-lt"/>
                <a:ea typeface="+mn-ea"/>
                <a:cs typeface="+mn-cs"/>
              </a:rPr>
              <a:t>Life </a:t>
            </a:r>
            <a:r>
              <a:rPr lang="nb-NO" sz="1200" i="0" kern="1200" dirty="0" err="1">
                <a:solidFill>
                  <a:schemeClr val="tx1"/>
                </a:solidFill>
                <a:effectLst/>
                <a:latin typeface="+mn-lt"/>
                <a:ea typeface="+mn-ea"/>
                <a:cs typeface="+mn-cs"/>
              </a:rPr>
              <a:t>expectancy</a:t>
            </a:r>
            <a:r>
              <a:rPr lang="nb-NO" sz="1200" i="0" kern="1200" baseline="0" dirty="0">
                <a:solidFill>
                  <a:schemeClr val="tx1"/>
                </a:solidFill>
                <a:effectLst/>
                <a:latin typeface="+mn-lt"/>
                <a:ea typeface="+mn-ea"/>
                <a:cs typeface="+mn-cs"/>
              </a:rPr>
              <a:t> in Norway is </a:t>
            </a:r>
            <a:r>
              <a:rPr lang="nb-NO" sz="1200" i="0" kern="1200" baseline="0" dirty="0" err="1">
                <a:solidFill>
                  <a:schemeClr val="tx1"/>
                </a:solidFill>
                <a:effectLst/>
                <a:latin typeface="+mn-lt"/>
                <a:ea typeface="+mn-ea"/>
                <a:cs typeface="+mn-cs"/>
              </a:rPr>
              <a:t>increasing</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every</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year</a:t>
            </a:r>
            <a:r>
              <a:rPr lang="nb-NO" sz="1200" i="0" kern="1200" baseline="0" dirty="0">
                <a:solidFill>
                  <a:schemeClr val="tx1"/>
                </a:solidFill>
                <a:effectLst/>
                <a:latin typeface="+mn-lt"/>
                <a:ea typeface="+mn-ea"/>
                <a:cs typeface="+mn-cs"/>
              </a:rPr>
              <a:t>.</a:t>
            </a:r>
          </a:p>
        </p:txBody>
      </p:sp>
      <p:sp>
        <p:nvSpPr>
          <p:cNvPr id="4" name="Plassholder for lysbildenummer 3"/>
          <p:cNvSpPr>
            <a:spLocks noGrp="1"/>
          </p:cNvSpPr>
          <p:nvPr>
            <p:ph type="sldNum" sz="quarter" idx="10"/>
          </p:nvPr>
        </p:nvSpPr>
        <p:spPr/>
        <p:txBody>
          <a:bodyPr/>
          <a:lstStyle/>
          <a:p>
            <a:fld id="{95BBF806-026A-45BF-B0F0-B95A55C9444E}" type="slidenum">
              <a:rPr lang="nb-NO" smtClean="0">
                <a:solidFill>
                  <a:prstClr val="black"/>
                </a:solidFill>
              </a:rPr>
              <a:pPr/>
              <a:t>4</a:t>
            </a:fld>
            <a:endParaRPr lang="nb-NO">
              <a:solidFill>
                <a:prstClr val="black"/>
              </a:solidFill>
            </a:endParaRPr>
          </a:p>
        </p:txBody>
      </p:sp>
    </p:spTree>
    <p:extLst>
      <p:ext uri="{BB962C8B-B14F-4D97-AF65-F5344CB8AC3E}">
        <p14:creationId xmlns:p14="http://schemas.microsoft.com/office/powerpoint/2010/main" val="39658890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i="0" kern="1200" dirty="0">
                <a:solidFill>
                  <a:schemeClr val="tx1"/>
                </a:solidFill>
                <a:effectLst/>
                <a:latin typeface="+mn-lt"/>
                <a:ea typeface="+mn-ea"/>
                <a:cs typeface="+mn-cs"/>
              </a:rPr>
              <a:t>To</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strengthen</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preparedness</a:t>
            </a:r>
            <a:r>
              <a:rPr lang="nb-NO" sz="1200" i="0" kern="1200" baseline="0" dirty="0">
                <a:solidFill>
                  <a:schemeClr val="tx1"/>
                </a:solidFill>
                <a:effectLst/>
                <a:latin typeface="+mn-lt"/>
                <a:ea typeface="+mn-ea"/>
                <a:cs typeface="+mn-cs"/>
              </a:rPr>
              <a:t> in Norway and in </a:t>
            </a:r>
            <a:r>
              <a:rPr lang="nb-NO" sz="1200" i="0" kern="1200" baseline="0" dirty="0" err="1">
                <a:solidFill>
                  <a:schemeClr val="tx1"/>
                </a:solidFill>
                <a:effectLst/>
                <a:latin typeface="+mn-lt"/>
                <a:ea typeface="+mn-ea"/>
                <a:cs typeface="+mn-cs"/>
              </a:rPr>
              <a:t>the</a:t>
            </a:r>
            <a:r>
              <a:rPr lang="nb-NO" sz="1200" i="0" kern="1200" baseline="0" dirty="0">
                <a:solidFill>
                  <a:schemeClr val="tx1"/>
                </a:solidFill>
                <a:effectLst/>
                <a:latin typeface="+mn-lt"/>
                <a:ea typeface="+mn-ea"/>
                <a:cs typeface="+mn-cs"/>
              </a:rPr>
              <a:t> rest </a:t>
            </a:r>
            <a:r>
              <a:rPr lang="nb-NO" sz="1200" i="0" kern="1200" baseline="0" dirty="0" err="1">
                <a:solidFill>
                  <a:schemeClr val="tx1"/>
                </a:solidFill>
                <a:effectLst/>
                <a:latin typeface="+mn-lt"/>
                <a:ea typeface="+mn-ea"/>
                <a:cs typeface="+mn-cs"/>
              </a:rPr>
              <a:t>of</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the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world</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will</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seek</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new</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solutions</a:t>
            </a:r>
            <a:r>
              <a:rPr lang="nb-NO" sz="1200" i="0" kern="1200" baseline="0" dirty="0">
                <a:solidFill>
                  <a:schemeClr val="tx1"/>
                </a:solidFill>
                <a:effectLst/>
                <a:latin typeface="+mn-lt"/>
                <a:ea typeface="+mn-ea"/>
                <a:cs typeface="+mn-cs"/>
              </a:rPr>
              <a:t> to </a:t>
            </a:r>
            <a:r>
              <a:rPr lang="nb-NO" sz="1200" i="0" kern="1200" baseline="0" dirty="0" err="1">
                <a:solidFill>
                  <a:schemeClr val="tx1"/>
                </a:solidFill>
                <a:effectLst/>
                <a:latin typeface="+mn-lt"/>
                <a:ea typeface="+mn-ea"/>
                <a:cs typeface="+mn-cs"/>
              </a:rPr>
              <a:t>protect</a:t>
            </a:r>
            <a:r>
              <a:rPr lang="nb-NO" sz="1200" i="0" kern="1200" baseline="0" dirty="0">
                <a:solidFill>
                  <a:schemeClr val="tx1"/>
                </a:solidFill>
                <a:effectLst/>
                <a:latin typeface="+mn-lt"/>
                <a:ea typeface="+mn-ea"/>
                <a:cs typeface="+mn-cs"/>
              </a:rPr>
              <a:t> lives and </a:t>
            </a:r>
            <a:r>
              <a:rPr lang="nb-NO" sz="1200" i="0" kern="1200" baseline="0" dirty="0" err="1">
                <a:solidFill>
                  <a:schemeClr val="tx1"/>
                </a:solidFill>
                <a:effectLst/>
                <a:latin typeface="+mn-lt"/>
                <a:ea typeface="+mn-ea"/>
                <a:cs typeface="+mn-cs"/>
              </a:rPr>
              <a:t>health</a:t>
            </a:r>
            <a:r>
              <a:rPr lang="nb-NO" sz="1200" i="0" kern="1200" baseline="0" dirty="0">
                <a:solidFill>
                  <a:schemeClr val="tx1"/>
                </a:solidFill>
                <a:effectLst/>
                <a:latin typeface="+mn-lt"/>
                <a:ea typeface="+mn-ea"/>
                <a:cs typeface="+mn-cs"/>
              </a:rPr>
              <a:t>.</a:t>
            </a:r>
            <a:endParaRPr lang="nb-NO" sz="1200" i="0" kern="1200" dirty="0">
              <a:solidFill>
                <a:schemeClr val="tx1"/>
              </a:solidFill>
              <a:effectLst/>
              <a:latin typeface="+mn-lt"/>
              <a:ea typeface="+mn-ea"/>
              <a:cs typeface="+mn-cs"/>
            </a:endParaRPr>
          </a:p>
          <a:p>
            <a:r>
              <a:rPr lang="nb-NO" sz="1200" i="0" kern="1200" dirty="0">
                <a:solidFill>
                  <a:schemeClr val="tx1"/>
                </a:solidFill>
                <a:effectLst/>
                <a:latin typeface="+mn-lt"/>
                <a:ea typeface="+mn-ea"/>
                <a:cs typeface="+mn-cs"/>
              </a:rPr>
              <a:t> </a:t>
            </a:r>
          </a:p>
          <a:p>
            <a:pPr marL="171450" indent="-171450">
              <a:buFontTx/>
              <a:buChar char="-"/>
            </a:pPr>
            <a:r>
              <a:rPr lang="nb-NO" sz="1200" i="0" kern="1200" dirty="0">
                <a:solidFill>
                  <a:schemeClr val="tx1"/>
                </a:solidFill>
                <a:effectLst/>
                <a:latin typeface="+mn-lt"/>
                <a:ea typeface="+mn-ea"/>
                <a:cs typeface="+mn-cs"/>
              </a:rPr>
              <a:t>Due</a:t>
            </a:r>
            <a:r>
              <a:rPr lang="nb-NO" sz="1200" i="0" kern="1200" baseline="0" dirty="0">
                <a:solidFill>
                  <a:schemeClr val="tx1"/>
                </a:solidFill>
                <a:effectLst/>
                <a:latin typeface="+mn-lt"/>
                <a:ea typeface="+mn-ea"/>
                <a:cs typeface="+mn-cs"/>
              </a:rPr>
              <a:t> to </a:t>
            </a:r>
            <a:r>
              <a:rPr lang="nb-NO" sz="1200" i="0" kern="1200" baseline="0" dirty="0" err="1">
                <a:solidFill>
                  <a:schemeClr val="tx1"/>
                </a:solidFill>
                <a:effectLst/>
                <a:latin typeface="+mn-lt"/>
                <a:ea typeface="+mn-ea"/>
                <a:cs typeface="+mn-cs"/>
              </a:rPr>
              <a:t>globalisation</a:t>
            </a:r>
            <a:r>
              <a:rPr lang="nb-NO" sz="1200" i="0" kern="1200" baseline="0" dirty="0">
                <a:solidFill>
                  <a:schemeClr val="tx1"/>
                </a:solidFill>
                <a:effectLst/>
                <a:latin typeface="+mn-lt"/>
                <a:ea typeface="+mn-ea"/>
                <a:cs typeface="+mn-cs"/>
              </a:rPr>
              <a:t> and </a:t>
            </a:r>
            <a:r>
              <a:rPr lang="nb-NO" sz="1200" i="0" kern="1200" baseline="0" dirty="0" err="1">
                <a:solidFill>
                  <a:schemeClr val="tx1"/>
                </a:solidFill>
                <a:effectLst/>
                <a:latin typeface="+mn-lt"/>
                <a:ea typeface="+mn-ea"/>
                <a:cs typeface="+mn-cs"/>
              </a:rPr>
              <a:t>climate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change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see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increasing</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migration</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around</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the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world</a:t>
            </a:r>
            <a:r>
              <a:rPr lang="nb-NO" sz="1200" i="0" kern="1200" baseline="0" dirty="0">
                <a:solidFill>
                  <a:schemeClr val="tx1"/>
                </a:solidFill>
                <a:effectLst/>
                <a:latin typeface="+mn-lt"/>
                <a:ea typeface="+mn-ea"/>
                <a:cs typeface="+mn-cs"/>
              </a:rPr>
              <a:t>. People </a:t>
            </a:r>
            <a:r>
              <a:rPr lang="nb-NO" sz="1200" i="0" kern="1200" baseline="0" dirty="0" err="1">
                <a:solidFill>
                  <a:schemeClr val="tx1"/>
                </a:solidFill>
                <a:effectLst/>
                <a:latin typeface="+mn-lt"/>
                <a:ea typeface="+mn-ea"/>
                <a:cs typeface="+mn-cs"/>
              </a:rPr>
              <a:t>become</a:t>
            </a:r>
            <a:r>
              <a:rPr lang="nb-NO" sz="1200" i="0" kern="1200" baseline="0" dirty="0">
                <a:solidFill>
                  <a:schemeClr val="tx1"/>
                </a:solidFill>
                <a:effectLst/>
                <a:latin typeface="+mn-lt"/>
                <a:ea typeface="+mn-ea"/>
                <a:cs typeface="+mn-cs"/>
              </a:rPr>
              <a:t> more vulnerable, and </a:t>
            </a:r>
            <a:r>
              <a:rPr lang="nb-NO" sz="1200" i="0" kern="1200" baseline="0" dirty="0" err="1">
                <a:solidFill>
                  <a:schemeClr val="tx1"/>
                </a:solidFill>
                <a:effectLst/>
                <a:latin typeface="+mn-lt"/>
                <a:ea typeface="+mn-ea"/>
                <a:cs typeface="+mn-cs"/>
              </a:rPr>
              <a:t>diseases</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can</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spread</a:t>
            </a:r>
            <a:r>
              <a:rPr lang="nb-NO" sz="1200" i="0" kern="1200" baseline="0" dirty="0">
                <a:solidFill>
                  <a:schemeClr val="tx1"/>
                </a:solidFill>
                <a:effectLst/>
                <a:latin typeface="+mn-lt"/>
                <a:ea typeface="+mn-ea"/>
                <a:cs typeface="+mn-cs"/>
              </a:rPr>
              <a:t> more </a:t>
            </a:r>
            <a:r>
              <a:rPr lang="nb-NO" sz="1200" i="0" kern="1200" baseline="0" dirty="0" err="1">
                <a:solidFill>
                  <a:schemeClr val="tx1"/>
                </a:solidFill>
                <a:effectLst/>
                <a:latin typeface="+mn-lt"/>
                <a:ea typeface="+mn-ea"/>
                <a:cs typeface="+mn-cs"/>
              </a:rPr>
              <a:t>rapidly</a:t>
            </a:r>
            <a:r>
              <a:rPr lang="nb-NO" sz="1200" i="0" kern="1200" baseline="0" dirty="0">
                <a:solidFill>
                  <a:schemeClr val="tx1"/>
                </a:solidFill>
                <a:effectLst/>
                <a:latin typeface="+mn-lt"/>
                <a:ea typeface="+mn-ea"/>
                <a:cs typeface="+mn-cs"/>
              </a:rPr>
              <a:t>. </a:t>
            </a:r>
            <a:endParaRPr lang="nb-NO" sz="1200" i="0" kern="1200" dirty="0">
              <a:solidFill>
                <a:schemeClr val="tx1"/>
              </a:solidFill>
              <a:effectLst/>
              <a:latin typeface="+mn-lt"/>
              <a:ea typeface="+mn-ea"/>
              <a:cs typeface="+mn-cs"/>
            </a:endParaRPr>
          </a:p>
          <a:p>
            <a:pPr marL="171450" indent="-171450">
              <a:buFontTx/>
              <a:buChar char="-"/>
            </a:pPr>
            <a:r>
              <a:rPr lang="nb-NO" sz="1200" i="0" kern="1200" dirty="0">
                <a:solidFill>
                  <a:schemeClr val="tx1"/>
                </a:solidFill>
                <a:effectLst/>
                <a:latin typeface="+mn-lt"/>
                <a:ea typeface="+mn-ea"/>
                <a:cs typeface="+mn-cs"/>
              </a:rPr>
              <a:t>In</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addition</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resistant</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microbes</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are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complicating</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the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treatment</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of</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many</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infectious</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diseases</a:t>
            </a:r>
            <a:r>
              <a:rPr lang="nb-NO" sz="1200" i="0" kern="1200" baseline="0" dirty="0">
                <a:solidFill>
                  <a:schemeClr val="tx1"/>
                </a:solidFill>
                <a:effectLst/>
                <a:latin typeface="+mn-lt"/>
                <a:ea typeface="+mn-ea"/>
                <a:cs typeface="+mn-cs"/>
              </a:rPr>
              <a:t>, </a:t>
            </a:r>
          </a:p>
          <a:p>
            <a:pPr marL="171450" indent="-171450">
              <a:buFontTx/>
              <a:buChar char="-"/>
            </a:pPr>
            <a:r>
              <a:rPr lang="nb-NO" sz="1200" i="0" kern="1200" baseline="0" dirty="0">
                <a:solidFill>
                  <a:schemeClr val="tx1"/>
                </a:solidFill>
                <a:effectLst/>
                <a:latin typeface="+mn-lt"/>
                <a:ea typeface="+mn-ea"/>
                <a:cs typeface="+mn-cs"/>
              </a:rPr>
              <a:t>And </a:t>
            </a:r>
            <a:r>
              <a:rPr lang="nb-NO" sz="1200" i="0" kern="1200" baseline="0" dirty="0" err="1">
                <a:solidFill>
                  <a:schemeClr val="tx1"/>
                </a:solidFill>
                <a:effectLst/>
                <a:latin typeface="+mn-lt"/>
                <a:ea typeface="+mn-ea"/>
                <a:cs typeface="+mn-cs"/>
              </a:rPr>
              <a:t>we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see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new</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agressive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outbreaks</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of</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infectious</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diseases</a:t>
            </a:r>
            <a:r>
              <a:rPr lang="nb-NO" sz="1200" i="0" kern="1200" baseline="0" dirty="0">
                <a:solidFill>
                  <a:schemeClr val="tx1"/>
                </a:solidFill>
                <a:effectLst/>
                <a:latin typeface="+mn-lt"/>
                <a:ea typeface="+mn-ea"/>
                <a:cs typeface="+mn-cs"/>
              </a:rPr>
              <a:t>.</a:t>
            </a:r>
          </a:p>
          <a:p>
            <a:pPr marL="171450" indent="-171450">
              <a:buFontTx/>
              <a:buChar char="-"/>
            </a:pPr>
            <a:endParaRPr lang="nb-NO" sz="1200" i="0" kern="1200" dirty="0">
              <a:solidFill>
                <a:schemeClr val="tx1"/>
              </a:solidFill>
              <a:effectLst/>
              <a:latin typeface="+mn-lt"/>
              <a:ea typeface="+mn-ea"/>
              <a:cs typeface="+mn-cs"/>
            </a:endParaRPr>
          </a:p>
          <a:p>
            <a:pPr marL="171450" indent="-171450">
              <a:buFontTx/>
              <a:buChar char="-"/>
            </a:pPr>
            <a:r>
              <a:rPr lang="nb-NO" sz="1200" i="0" kern="1200" dirty="0">
                <a:solidFill>
                  <a:schemeClr val="tx1"/>
                </a:solidFill>
                <a:effectLst/>
                <a:latin typeface="+mn-lt"/>
                <a:ea typeface="+mn-ea"/>
                <a:cs typeface="+mn-cs"/>
              </a:rPr>
              <a:t>On </a:t>
            </a:r>
            <a:r>
              <a:rPr lang="nb-NO" sz="1200" i="0" kern="1200" dirty="0" err="1">
                <a:solidFill>
                  <a:schemeClr val="tx1"/>
                </a:solidFill>
                <a:effectLst/>
                <a:latin typeface="+mn-lt"/>
                <a:ea typeface="+mn-ea"/>
                <a:cs typeface="+mn-cs"/>
              </a:rPr>
              <a:t>the</a:t>
            </a:r>
            <a:r>
              <a:rPr lang="nb-NO" sz="1200" i="0" kern="1200" dirty="0">
                <a:solidFill>
                  <a:schemeClr val="tx1"/>
                </a:solidFill>
                <a:effectLst/>
                <a:latin typeface="+mn-lt"/>
                <a:ea typeface="+mn-ea"/>
                <a:cs typeface="+mn-cs"/>
              </a:rPr>
              <a:t> </a:t>
            </a:r>
            <a:r>
              <a:rPr lang="nb-NO" sz="1200" i="0" kern="1200" dirty="0" err="1">
                <a:solidFill>
                  <a:schemeClr val="tx1"/>
                </a:solidFill>
                <a:effectLst/>
                <a:latin typeface="+mn-lt"/>
                <a:ea typeface="+mn-ea"/>
                <a:cs typeface="+mn-cs"/>
              </a:rPr>
              <a:t>other</a:t>
            </a:r>
            <a:r>
              <a:rPr lang="nb-NO" sz="1200" i="0" kern="1200" dirty="0">
                <a:solidFill>
                  <a:schemeClr val="tx1"/>
                </a:solidFill>
                <a:effectLst/>
                <a:latin typeface="+mn-lt"/>
                <a:ea typeface="+mn-ea"/>
                <a:cs typeface="+mn-cs"/>
              </a:rPr>
              <a:t> hand</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are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experiencing</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enormous</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advances</a:t>
            </a:r>
            <a:r>
              <a:rPr lang="nb-NO" sz="1200" i="0" kern="1200" baseline="0" dirty="0">
                <a:solidFill>
                  <a:schemeClr val="tx1"/>
                </a:solidFill>
                <a:effectLst/>
                <a:latin typeface="+mn-lt"/>
                <a:ea typeface="+mn-ea"/>
                <a:cs typeface="+mn-cs"/>
              </a:rPr>
              <a:t> in </a:t>
            </a:r>
            <a:r>
              <a:rPr lang="nb-NO" sz="1200" i="0" kern="1200" baseline="0" dirty="0" err="1">
                <a:solidFill>
                  <a:schemeClr val="tx1"/>
                </a:solidFill>
                <a:effectLst/>
                <a:latin typeface="+mn-lt"/>
                <a:ea typeface="+mn-ea"/>
                <a:cs typeface="+mn-cs"/>
              </a:rPr>
              <a:t>technology</a:t>
            </a:r>
            <a:r>
              <a:rPr lang="nb-NO" sz="1200" i="0" kern="1200" baseline="0" dirty="0">
                <a:solidFill>
                  <a:schemeClr val="tx1"/>
                </a:solidFill>
                <a:effectLst/>
                <a:latin typeface="+mn-lt"/>
                <a:ea typeface="+mn-ea"/>
                <a:cs typeface="+mn-cs"/>
              </a:rPr>
              <a:t>, for </a:t>
            </a:r>
            <a:r>
              <a:rPr lang="nb-NO" sz="1200" i="0" kern="1200" baseline="0" dirty="0" err="1">
                <a:solidFill>
                  <a:schemeClr val="tx1"/>
                </a:solidFill>
                <a:effectLst/>
                <a:latin typeface="+mn-lt"/>
                <a:ea typeface="+mn-ea"/>
                <a:cs typeface="+mn-cs"/>
              </a:rPr>
              <a:t>example</a:t>
            </a:r>
            <a:r>
              <a:rPr lang="nb-NO" sz="1200" i="0" kern="1200" baseline="0" dirty="0">
                <a:solidFill>
                  <a:schemeClr val="tx1"/>
                </a:solidFill>
                <a:effectLst/>
                <a:latin typeface="+mn-lt"/>
                <a:ea typeface="+mn-ea"/>
                <a:cs typeface="+mn-cs"/>
              </a:rPr>
              <a:t> in </a:t>
            </a:r>
            <a:r>
              <a:rPr lang="nb-NO" sz="1200" i="0" kern="1200" baseline="0" dirty="0" err="1">
                <a:solidFill>
                  <a:schemeClr val="tx1"/>
                </a:solidFill>
                <a:effectLst/>
                <a:latin typeface="+mn-lt"/>
                <a:ea typeface="+mn-ea"/>
                <a:cs typeface="+mn-cs"/>
              </a:rPr>
              <a:t>diagnostic</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possibilites</a:t>
            </a:r>
            <a:r>
              <a:rPr lang="nb-NO" sz="1200" i="0" kern="1200" baseline="0" dirty="0">
                <a:solidFill>
                  <a:schemeClr val="tx1"/>
                </a:solidFill>
                <a:effectLst/>
                <a:latin typeface="+mn-lt"/>
                <a:ea typeface="+mn-ea"/>
                <a:cs typeface="+mn-cs"/>
              </a:rPr>
              <a:t>. </a:t>
            </a:r>
            <a:endParaRPr lang="nb-NO" sz="1200" i="0" kern="1200" dirty="0">
              <a:solidFill>
                <a:schemeClr val="tx1"/>
              </a:solidFill>
              <a:effectLst/>
              <a:latin typeface="+mn-lt"/>
              <a:ea typeface="+mn-ea"/>
              <a:cs typeface="+mn-cs"/>
            </a:endParaRPr>
          </a:p>
          <a:p>
            <a:pPr marL="171450" indent="-171450">
              <a:buFontTx/>
              <a:buChar char="-"/>
            </a:pPr>
            <a:r>
              <a:rPr lang="nb-NO" sz="1200" i="0" kern="1200" dirty="0" err="1">
                <a:solidFill>
                  <a:schemeClr val="tx1"/>
                </a:solidFill>
                <a:effectLst/>
                <a:latin typeface="+mn-lt"/>
                <a:ea typeface="+mn-ea"/>
                <a:cs typeface="+mn-cs"/>
              </a:rPr>
              <a:t>Norway’s</a:t>
            </a:r>
            <a:r>
              <a:rPr lang="nb-NO" sz="1200" i="0" kern="1200" dirty="0">
                <a:solidFill>
                  <a:schemeClr val="tx1"/>
                </a:solidFill>
                <a:effectLst/>
                <a:latin typeface="+mn-lt"/>
                <a:ea typeface="+mn-ea"/>
                <a:cs typeface="+mn-cs"/>
              </a:rPr>
              <a:t> </a:t>
            </a:r>
            <a:r>
              <a:rPr lang="nb-NO" sz="1200" i="0" kern="1200" dirty="0" err="1">
                <a:solidFill>
                  <a:schemeClr val="tx1"/>
                </a:solidFill>
                <a:effectLst/>
                <a:latin typeface="+mn-lt"/>
                <a:ea typeface="+mn-ea"/>
                <a:cs typeface="+mn-cs"/>
              </a:rPr>
              <a:t>political</a:t>
            </a:r>
            <a:r>
              <a:rPr lang="nb-NO" sz="1200" i="0" kern="1200" dirty="0">
                <a:solidFill>
                  <a:schemeClr val="tx1"/>
                </a:solidFill>
                <a:effectLst/>
                <a:latin typeface="+mn-lt"/>
                <a:ea typeface="+mn-ea"/>
                <a:cs typeface="+mn-cs"/>
              </a:rPr>
              <a:t> </a:t>
            </a:r>
            <a:r>
              <a:rPr lang="nb-NO" sz="1200" i="0" kern="1200" dirty="0" err="1">
                <a:solidFill>
                  <a:schemeClr val="tx1"/>
                </a:solidFill>
                <a:effectLst/>
                <a:latin typeface="+mn-lt"/>
                <a:ea typeface="+mn-ea"/>
                <a:cs typeface="+mn-cs"/>
              </a:rPr>
              <a:t>leadership</a:t>
            </a:r>
            <a:r>
              <a:rPr lang="nb-NO" sz="1200" i="0" kern="1200" baseline="0" dirty="0">
                <a:solidFill>
                  <a:schemeClr val="tx1"/>
                </a:solidFill>
                <a:effectLst/>
                <a:latin typeface="+mn-lt"/>
                <a:ea typeface="+mn-ea"/>
                <a:cs typeface="+mn-cs"/>
              </a:rPr>
              <a:t> is </a:t>
            </a:r>
            <a:r>
              <a:rPr lang="nb-NO" sz="1200" i="0" kern="1200" baseline="0" dirty="0" err="1">
                <a:solidFill>
                  <a:schemeClr val="tx1"/>
                </a:solidFill>
                <a:effectLst/>
                <a:latin typeface="+mn-lt"/>
                <a:ea typeface="+mn-ea"/>
                <a:cs typeface="+mn-cs"/>
              </a:rPr>
              <a:t>committed</a:t>
            </a:r>
            <a:r>
              <a:rPr lang="nb-NO" sz="1200" i="0" kern="1200" baseline="0" dirty="0">
                <a:solidFill>
                  <a:schemeClr val="tx1"/>
                </a:solidFill>
                <a:effectLst/>
                <a:latin typeface="+mn-lt"/>
                <a:ea typeface="+mn-ea"/>
                <a:cs typeface="+mn-cs"/>
              </a:rPr>
              <a:t> to </a:t>
            </a:r>
            <a:r>
              <a:rPr lang="nb-NO" sz="1200" i="0" kern="1200" baseline="0" dirty="0" err="1">
                <a:solidFill>
                  <a:schemeClr val="tx1"/>
                </a:solidFill>
                <a:effectLst/>
                <a:latin typeface="+mn-lt"/>
                <a:ea typeface="+mn-ea"/>
                <a:cs typeface="+mn-cs"/>
              </a:rPr>
              <a:t>national</a:t>
            </a:r>
            <a:r>
              <a:rPr lang="nb-NO" sz="1200" i="0" kern="1200" baseline="0" dirty="0">
                <a:solidFill>
                  <a:schemeClr val="tx1"/>
                </a:solidFill>
                <a:effectLst/>
                <a:latin typeface="+mn-lt"/>
                <a:ea typeface="+mn-ea"/>
                <a:cs typeface="+mn-cs"/>
              </a:rPr>
              <a:t> and </a:t>
            </a:r>
            <a:r>
              <a:rPr lang="nb-NO" sz="1200" i="0" kern="1200" baseline="0" dirty="0" err="1">
                <a:solidFill>
                  <a:schemeClr val="tx1"/>
                </a:solidFill>
                <a:effectLst/>
                <a:latin typeface="+mn-lt"/>
                <a:ea typeface="+mn-ea"/>
                <a:cs typeface="+mn-cs"/>
              </a:rPr>
              <a:t>international</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preparedness</a:t>
            </a:r>
            <a:r>
              <a:rPr lang="nb-NO" sz="1200" i="0" kern="1200" baseline="0" dirty="0">
                <a:solidFill>
                  <a:schemeClr val="tx1"/>
                </a:solidFill>
                <a:effectLst/>
                <a:latin typeface="+mn-lt"/>
                <a:ea typeface="+mn-ea"/>
                <a:cs typeface="+mn-cs"/>
              </a:rPr>
              <a:t>, and is </a:t>
            </a:r>
            <a:r>
              <a:rPr lang="nb-NO" sz="1200" i="0" kern="1200" baseline="0" dirty="0" err="1">
                <a:solidFill>
                  <a:schemeClr val="tx1"/>
                </a:solidFill>
                <a:effectLst/>
                <a:latin typeface="+mn-lt"/>
                <a:ea typeface="+mn-ea"/>
                <a:cs typeface="+mn-cs"/>
              </a:rPr>
              <a:t>supporting</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international</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organisations</a:t>
            </a:r>
            <a:r>
              <a:rPr lang="nb-NO" sz="1200" i="0" kern="1200" baseline="0" dirty="0">
                <a:solidFill>
                  <a:schemeClr val="tx1"/>
                </a:solidFill>
                <a:effectLst/>
                <a:latin typeface="+mn-lt"/>
                <a:ea typeface="+mn-ea"/>
                <a:cs typeface="+mn-cs"/>
              </a:rPr>
              <a:t> and innovative </a:t>
            </a:r>
            <a:r>
              <a:rPr lang="nb-NO" sz="1200" i="0" kern="1200" baseline="0" dirty="0" err="1">
                <a:solidFill>
                  <a:schemeClr val="tx1"/>
                </a:solidFill>
                <a:effectLst/>
                <a:latin typeface="+mn-lt"/>
                <a:ea typeface="+mn-ea"/>
                <a:cs typeface="+mn-cs"/>
              </a:rPr>
              <a:t>partnerships</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such</a:t>
            </a:r>
            <a:r>
              <a:rPr lang="nb-NO" sz="1200" i="0" kern="1200" baseline="0" dirty="0">
                <a:solidFill>
                  <a:schemeClr val="tx1"/>
                </a:solidFill>
                <a:effectLst/>
                <a:latin typeface="+mn-lt"/>
                <a:ea typeface="+mn-ea"/>
                <a:cs typeface="+mn-cs"/>
              </a:rPr>
              <a:t> as </a:t>
            </a:r>
            <a:r>
              <a:rPr lang="nb-NO" sz="1200" i="0" kern="1200" baseline="0" dirty="0" err="1">
                <a:solidFill>
                  <a:schemeClr val="tx1"/>
                </a:solidFill>
                <a:effectLst/>
                <a:latin typeface="+mn-lt"/>
                <a:ea typeface="+mn-ea"/>
                <a:cs typeface="+mn-cs"/>
              </a:rPr>
              <a:t>the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Coalition</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of</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Epidemic</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Preparedness</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Innovations</a:t>
            </a:r>
            <a:r>
              <a:rPr lang="nb-NO" sz="1200" i="0" kern="1200" baseline="0" dirty="0">
                <a:solidFill>
                  <a:schemeClr val="tx1"/>
                </a:solidFill>
                <a:effectLst/>
                <a:latin typeface="+mn-lt"/>
                <a:ea typeface="+mn-ea"/>
                <a:cs typeface="+mn-cs"/>
              </a:rPr>
              <a:t>.</a:t>
            </a:r>
            <a:endParaRPr lang="nb-NO" sz="1200" i="0" kern="1200" dirty="0">
              <a:solidFill>
                <a:schemeClr val="tx1"/>
              </a:solidFill>
              <a:effectLst/>
              <a:latin typeface="+mn-lt"/>
              <a:ea typeface="+mn-ea"/>
              <a:cs typeface="+mn-cs"/>
            </a:endParaRPr>
          </a:p>
          <a:p>
            <a:pPr marL="171450" indent="-171450">
              <a:buFontTx/>
              <a:buChar char="-"/>
            </a:pPr>
            <a:r>
              <a:rPr lang="nb-NO" sz="1200" i="0" kern="1200" dirty="0">
                <a:solidFill>
                  <a:schemeClr val="tx1"/>
                </a:solidFill>
                <a:effectLst/>
                <a:latin typeface="+mn-lt"/>
                <a:ea typeface="+mn-ea"/>
                <a:cs typeface="+mn-cs"/>
              </a:rPr>
              <a:t>Norway has a</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strong</a:t>
            </a:r>
            <a:r>
              <a:rPr lang="nb-NO" sz="1200" i="0" kern="1200" baseline="0" dirty="0">
                <a:solidFill>
                  <a:schemeClr val="tx1"/>
                </a:solidFill>
                <a:effectLst/>
                <a:latin typeface="+mn-lt"/>
                <a:ea typeface="+mn-ea"/>
                <a:cs typeface="+mn-cs"/>
              </a:rPr>
              <a:t> and </a:t>
            </a:r>
            <a:r>
              <a:rPr lang="nb-NO" sz="1200" i="0" kern="1200" baseline="0" dirty="0" err="1">
                <a:solidFill>
                  <a:schemeClr val="tx1"/>
                </a:solidFill>
                <a:effectLst/>
                <a:latin typeface="+mn-lt"/>
                <a:ea typeface="+mn-ea"/>
                <a:cs typeface="+mn-cs"/>
              </a:rPr>
              <a:t>resilient</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health</a:t>
            </a:r>
            <a:r>
              <a:rPr lang="nb-NO" sz="1200" i="0" kern="1200" baseline="0" dirty="0">
                <a:solidFill>
                  <a:schemeClr val="tx1"/>
                </a:solidFill>
                <a:effectLst/>
                <a:latin typeface="+mn-lt"/>
                <a:ea typeface="+mn-ea"/>
                <a:cs typeface="+mn-cs"/>
              </a:rPr>
              <a:t> system</a:t>
            </a:r>
            <a:r>
              <a:rPr lang="nb-NO" sz="1200" i="0" kern="1200" dirty="0">
                <a:solidFill>
                  <a:schemeClr val="tx1"/>
                </a:solidFill>
                <a:effectLst/>
                <a:latin typeface="+mn-lt"/>
                <a:ea typeface="+mn-ea"/>
                <a:cs typeface="+mn-cs"/>
              </a:rPr>
              <a:t> </a:t>
            </a:r>
            <a:r>
              <a:rPr lang="nb-NO" sz="1200" i="0" kern="1200" dirty="0" err="1">
                <a:solidFill>
                  <a:schemeClr val="tx1"/>
                </a:solidFill>
                <a:effectLst/>
                <a:latin typeface="+mn-lt"/>
                <a:ea typeface="+mn-ea"/>
                <a:cs typeface="+mn-cs"/>
              </a:rPr>
              <a:t>that</a:t>
            </a:r>
            <a:r>
              <a:rPr lang="nb-NO" sz="1200" i="0" kern="1200" baseline="0" dirty="0">
                <a:solidFill>
                  <a:schemeClr val="tx1"/>
                </a:solidFill>
                <a:effectLst/>
                <a:latin typeface="+mn-lt"/>
                <a:ea typeface="+mn-ea"/>
                <a:cs typeface="+mn-cs"/>
              </a:rPr>
              <a:t> is </a:t>
            </a:r>
            <a:r>
              <a:rPr lang="nb-NO" sz="1200" i="0" kern="1200" baseline="0" dirty="0" err="1">
                <a:solidFill>
                  <a:schemeClr val="tx1"/>
                </a:solidFill>
                <a:effectLst/>
                <a:latin typeface="+mn-lt"/>
                <a:ea typeface="+mn-ea"/>
                <a:cs typeface="+mn-cs"/>
              </a:rPr>
              <a:t>well</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prepared</a:t>
            </a:r>
            <a:r>
              <a:rPr lang="nb-NO" sz="1200" i="0" kern="1200" baseline="0" dirty="0">
                <a:solidFill>
                  <a:schemeClr val="tx1"/>
                </a:solidFill>
                <a:effectLst/>
                <a:latin typeface="+mn-lt"/>
                <a:ea typeface="+mn-ea"/>
                <a:cs typeface="+mn-cs"/>
              </a:rPr>
              <a:t> for </a:t>
            </a:r>
            <a:r>
              <a:rPr lang="nb-NO" sz="1200" i="0" kern="1200" baseline="0" dirty="0" err="1">
                <a:solidFill>
                  <a:schemeClr val="tx1"/>
                </a:solidFill>
                <a:effectLst/>
                <a:latin typeface="+mn-lt"/>
                <a:ea typeface="+mn-ea"/>
                <a:cs typeface="+mn-cs"/>
              </a:rPr>
              <a:t>future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challenges</a:t>
            </a:r>
            <a:r>
              <a:rPr lang="nb-NO" sz="1200" i="0" kern="1200" baseline="0" dirty="0">
                <a:solidFill>
                  <a:schemeClr val="tx1"/>
                </a:solidFill>
                <a:effectLst/>
                <a:latin typeface="+mn-lt"/>
                <a:ea typeface="+mn-ea"/>
                <a:cs typeface="+mn-cs"/>
              </a:rPr>
              <a:t>.</a:t>
            </a:r>
          </a:p>
        </p:txBody>
      </p:sp>
      <p:sp>
        <p:nvSpPr>
          <p:cNvPr id="4" name="Plassholder for lysbildenummer 3"/>
          <p:cNvSpPr>
            <a:spLocks noGrp="1"/>
          </p:cNvSpPr>
          <p:nvPr>
            <p:ph type="sldNum" sz="quarter" idx="10"/>
          </p:nvPr>
        </p:nvSpPr>
        <p:spPr/>
        <p:txBody>
          <a:bodyPr/>
          <a:lstStyle/>
          <a:p>
            <a:fld id="{95BBF806-026A-45BF-B0F0-B95A55C9444E}" type="slidenum">
              <a:rPr lang="nb-NO" smtClean="0">
                <a:solidFill>
                  <a:prstClr val="black"/>
                </a:solidFill>
              </a:rPr>
              <a:pPr/>
              <a:t>5</a:t>
            </a:fld>
            <a:endParaRPr lang="nb-NO">
              <a:solidFill>
                <a:prstClr val="black"/>
              </a:solidFill>
            </a:endParaRPr>
          </a:p>
        </p:txBody>
      </p:sp>
    </p:spTree>
    <p:extLst>
      <p:ext uri="{BB962C8B-B14F-4D97-AF65-F5344CB8AC3E}">
        <p14:creationId xmlns:p14="http://schemas.microsoft.com/office/powerpoint/2010/main" val="5197556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i="0" kern="1200" dirty="0" err="1">
                <a:solidFill>
                  <a:schemeClr val="tx1"/>
                </a:solidFill>
                <a:effectLst/>
                <a:latin typeface="+mn-lt"/>
                <a:ea typeface="+mn-ea"/>
                <a:cs typeface="+mn-cs"/>
              </a:rPr>
              <a:t>We</a:t>
            </a:r>
            <a:r>
              <a:rPr lang="nb-NO" sz="1200" i="0" kern="1200" dirty="0">
                <a:solidFill>
                  <a:schemeClr val="tx1"/>
                </a:solidFill>
                <a:effectLst/>
                <a:latin typeface="+mn-lt"/>
                <a:ea typeface="+mn-ea"/>
                <a:cs typeface="+mn-cs"/>
              </a:rPr>
              <a:t> </a:t>
            </a:r>
            <a:r>
              <a:rPr lang="nb-NO" sz="1200" i="0" kern="1200" dirty="0" err="1">
                <a:solidFill>
                  <a:schemeClr val="tx1"/>
                </a:solidFill>
                <a:effectLst/>
                <a:latin typeface="+mn-lt"/>
                <a:ea typeface="+mn-ea"/>
                <a:cs typeface="+mn-cs"/>
              </a:rPr>
              <a:t>also</a:t>
            </a:r>
            <a:r>
              <a:rPr lang="nb-NO" sz="1200" i="0" kern="1200" dirty="0">
                <a:solidFill>
                  <a:schemeClr val="tx1"/>
                </a:solidFill>
                <a:effectLst/>
                <a:latin typeface="+mn-lt"/>
                <a:ea typeface="+mn-ea"/>
                <a:cs typeface="+mn-cs"/>
              </a:rPr>
              <a:t> </a:t>
            </a:r>
            <a:r>
              <a:rPr lang="nb-NO" sz="1200" i="0" kern="1200" dirty="0" err="1">
                <a:solidFill>
                  <a:schemeClr val="tx1"/>
                </a:solidFill>
                <a:effectLst/>
                <a:latin typeface="+mn-lt"/>
                <a:ea typeface="+mn-ea"/>
                <a:cs typeface="+mn-cs"/>
              </a:rPr>
              <a:t>see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challenges</a:t>
            </a:r>
            <a:r>
              <a:rPr lang="nb-NO" sz="1200" i="0" kern="1200" baseline="0" dirty="0">
                <a:solidFill>
                  <a:schemeClr val="tx1"/>
                </a:solidFill>
                <a:effectLst/>
                <a:latin typeface="+mn-lt"/>
                <a:ea typeface="+mn-ea"/>
                <a:cs typeface="+mn-cs"/>
              </a:rPr>
              <a:t> and </a:t>
            </a:r>
            <a:r>
              <a:rPr lang="nb-NO" sz="1200" i="0" kern="1200" baseline="0" dirty="0" err="1">
                <a:solidFill>
                  <a:schemeClr val="tx1"/>
                </a:solidFill>
                <a:effectLst/>
                <a:latin typeface="+mn-lt"/>
                <a:ea typeface="+mn-ea"/>
                <a:cs typeface="+mn-cs"/>
              </a:rPr>
              <a:t>opportunities</a:t>
            </a:r>
            <a:r>
              <a:rPr lang="nb-NO" sz="1200" i="0" kern="1200" baseline="0" dirty="0">
                <a:solidFill>
                  <a:schemeClr val="tx1"/>
                </a:solidFill>
                <a:effectLst/>
                <a:latin typeface="+mn-lt"/>
                <a:ea typeface="+mn-ea"/>
                <a:cs typeface="+mn-cs"/>
              </a:rPr>
              <a:t> for </a:t>
            </a:r>
            <a:r>
              <a:rPr lang="nb-NO" sz="1200" i="0" kern="1200" baseline="0" dirty="0" err="1">
                <a:solidFill>
                  <a:schemeClr val="tx1"/>
                </a:solidFill>
                <a:effectLst/>
                <a:latin typeface="+mn-lt"/>
                <a:ea typeface="+mn-ea"/>
                <a:cs typeface="+mn-cs"/>
              </a:rPr>
              <a:t>health</a:t>
            </a:r>
            <a:r>
              <a:rPr lang="nb-NO" sz="1200" i="0" kern="1200" baseline="0" dirty="0">
                <a:solidFill>
                  <a:schemeClr val="tx1"/>
                </a:solidFill>
                <a:effectLst/>
                <a:latin typeface="+mn-lt"/>
                <a:ea typeface="+mn-ea"/>
                <a:cs typeface="+mn-cs"/>
              </a:rPr>
              <a:t> data, </a:t>
            </a:r>
            <a:r>
              <a:rPr lang="nb-NO" sz="1200" i="0" kern="1200" baseline="0" dirty="0" err="1">
                <a:solidFill>
                  <a:schemeClr val="tx1"/>
                </a:solidFill>
                <a:effectLst/>
                <a:latin typeface="+mn-lt"/>
                <a:ea typeface="+mn-ea"/>
                <a:cs typeface="+mn-cs"/>
              </a:rPr>
              <a:t>laboratories</a:t>
            </a:r>
            <a:r>
              <a:rPr lang="nb-NO" sz="1200" i="0" kern="1200" baseline="0" dirty="0">
                <a:solidFill>
                  <a:schemeClr val="tx1"/>
                </a:solidFill>
                <a:effectLst/>
                <a:latin typeface="+mn-lt"/>
                <a:ea typeface="+mn-ea"/>
                <a:cs typeface="+mn-cs"/>
              </a:rPr>
              <a:t> and </a:t>
            </a:r>
            <a:r>
              <a:rPr lang="nb-NO" sz="1200" i="0" kern="1200" baseline="0" dirty="0" err="1">
                <a:solidFill>
                  <a:schemeClr val="tx1"/>
                </a:solidFill>
                <a:effectLst/>
                <a:latin typeface="+mn-lt"/>
                <a:ea typeface="+mn-ea"/>
                <a:cs typeface="+mn-cs"/>
              </a:rPr>
              <a:t>vaccine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supply</a:t>
            </a:r>
            <a:r>
              <a:rPr lang="nb-NO" sz="1200" i="0" kern="1200" baseline="0" dirty="0">
                <a:solidFill>
                  <a:schemeClr val="tx1"/>
                </a:solidFill>
                <a:effectLst/>
                <a:latin typeface="+mn-lt"/>
                <a:ea typeface="+mn-ea"/>
                <a:cs typeface="+mn-cs"/>
              </a:rPr>
              <a:t> - </a:t>
            </a:r>
            <a:r>
              <a:rPr lang="nb-NO" sz="1200" i="0" kern="1200" baseline="0" dirty="0" err="1">
                <a:solidFill>
                  <a:schemeClr val="tx1"/>
                </a:solidFill>
                <a:effectLst/>
                <a:latin typeface="+mn-lt"/>
                <a:ea typeface="+mn-ea"/>
                <a:cs typeface="+mn-cs"/>
              </a:rPr>
              <a:t>the</a:t>
            </a:r>
            <a:r>
              <a:rPr lang="nb-NO" sz="1200" i="0" kern="1200" baseline="0" dirty="0">
                <a:solidFill>
                  <a:schemeClr val="tx1"/>
                </a:solidFill>
                <a:effectLst/>
                <a:latin typeface="+mn-lt"/>
                <a:ea typeface="+mn-ea"/>
                <a:cs typeface="+mn-cs"/>
              </a:rPr>
              <a:t> part </a:t>
            </a:r>
            <a:r>
              <a:rPr lang="nb-NO" sz="1200" i="0" kern="1200" baseline="0" dirty="0" err="1">
                <a:solidFill>
                  <a:schemeClr val="tx1"/>
                </a:solidFill>
                <a:effectLst/>
                <a:latin typeface="+mn-lt"/>
                <a:ea typeface="+mn-ea"/>
                <a:cs typeface="+mn-cs"/>
              </a:rPr>
              <a:t>of</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our</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work</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that</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label</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infrastructure</a:t>
            </a:r>
            <a:r>
              <a:rPr lang="nb-NO" sz="1200" i="0" kern="1200" baseline="0" dirty="0">
                <a:solidFill>
                  <a:schemeClr val="tx1"/>
                </a:solidFill>
                <a:effectLst/>
                <a:latin typeface="+mn-lt"/>
                <a:ea typeface="+mn-ea"/>
                <a:cs typeface="+mn-cs"/>
              </a:rPr>
              <a:t>». </a:t>
            </a:r>
            <a:endParaRPr lang="nb-NO" sz="1200" i="0" kern="1200" dirty="0">
              <a:solidFill>
                <a:schemeClr val="tx1"/>
              </a:solidFill>
              <a:effectLst/>
              <a:latin typeface="+mn-lt"/>
              <a:ea typeface="+mn-ea"/>
              <a:cs typeface="+mn-cs"/>
            </a:endParaRPr>
          </a:p>
          <a:p>
            <a:r>
              <a:rPr lang="nb-NO" sz="1200" i="0" kern="1200" dirty="0">
                <a:solidFill>
                  <a:schemeClr val="tx1"/>
                </a:solidFill>
                <a:effectLst/>
                <a:latin typeface="+mn-lt"/>
                <a:ea typeface="+mn-ea"/>
                <a:cs typeface="+mn-cs"/>
              </a:rPr>
              <a:t> </a:t>
            </a:r>
          </a:p>
          <a:p>
            <a:pPr marL="171450" indent="-171450">
              <a:buFontTx/>
              <a:buChar char="-"/>
            </a:pPr>
            <a:r>
              <a:rPr lang="nb-NO" sz="1200" i="0" kern="1200" dirty="0">
                <a:solidFill>
                  <a:schemeClr val="tx1"/>
                </a:solidFill>
                <a:effectLst/>
                <a:latin typeface="+mn-lt"/>
                <a:ea typeface="+mn-ea"/>
                <a:cs typeface="+mn-cs"/>
              </a:rPr>
              <a:t>The </a:t>
            </a:r>
            <a:r>
              <a:rPr lang="nb-NO" sz="1200" i="0" kern="1200" dirty="0" err="1">
                <a:solidFill>
                  <a:schemeClr val="tx1"/>
                </a:solidFill>
                <a:effectLst/>
                <a:latin typeface="+mn-lt"/>
                <a:ea typeface="+mn-ea"/>
                <a:cs typeface="+mn-cs"/>
              </a:rPr>
              <a:t>technologies</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employ</a:t>
            </a:r>
            <a:r>
              <a:rPr lang="nb-NO" sz="1200" i="0" kern="1200" baseline="0" dirty="0">
                <a:solidFill>
                  <a:schemeClr val="tx1"/>
                </a:solidFill>
                <a:effectLst/>
                <a:latin typeface="+mn-lt"/>
                <a:ea typeface="+mn-ea"/>
                <a:cs typeface="+mn-cs"/>
              </a:rPr>
              <a:t> in </a:t>
            </a:r>
            <a:r>
              <a:rPr lang="nb-NO" sz="1200" i="0" kern="1200" baseline="0" dirty="0" err="1">
                <a:solidFill>
                  <a:schemeClr val="tx1"/>
                </a:solidFill>
                <a:effectLst/>
                <a:latin typeface="+mn-lt"/>
                <a:ea typeface="+mn-ea"/>
                <a:cs typeface="+mn-cs"/>
              </a:rPr>
              <a:t>our</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work</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are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subject</a:t>
            </a:r>
            <a:r>
              <a:rPr lang="nb-NO" sz="1200" i="0" kern="1200" baseline="0" dirty="0">
                <a:solidFill>
                  <a:schemeClr val="tx1"/>
                </a:solidFill>
                <a:effectLst/>
                <a:latin typeface="+mn-lt"/>
                <a:ea typeface="+mn-ea"/>
                <a:cs typeface="+mn-cs"/>
              </a:rPr>
              <a:t> to rapid and permanent </a:t>
            </a:r>
            <a:r>
              <a:rPr lang="nb-NO" sz="1200" i="0" kern="1200" baseline="0" dirty="0" err="1">
                <a:solidFill>
                  <a:schemeClr val="tx1"/>
                </a:solidFill>
                <a:effectLst/>
                <a:latin typeface="+mn-lt"/>
                <a:ea typeface="+mn-ea"/>
                <a:cs typeface="+mn-cs"/>
              </a:rPr>
              <a:t>change</a:t>
            </a:r>
            <a:r>
              <a:rPr lang="nb-NO" sz="1200" i="0" kern="1200" baseline="0" dirty="0">
                <a:solidFill>
                  <a:schemeClr val="tx1"/>
                </a:solidFill>
                <a:effectLst/>
                <a:latin typeface="+mn-lt"/>
                <a:ea typeface="+mn-ea"/>
                <a:cs typeface="+mn-cs"/>
              </a:rPr>
              <a:t>.</a:t>
            </a:r>
            <a:endParaRPr lang="nb-NO" sz="1200" i="0" kern="1200" dirty="0">
              <a:solidFill>
                <a:schemeClr val="tx1"/>
              </a:solidFill>
              <a:effectLst/>
              <a:latin typeface="+mn-lt"/>
              <a:ea typeface="+mn-ea"/>
              <a:cs typeface="+mn-cs"/>
            </a:endParaRPr>
          </a:p>
          <a:p>
            <a:pPr marL="171450" indent="-171450">
              <a:buFontTx/>
              <a:buChar char="-"/>
            </a:pPr>
            <a:r>
              <a:rPr lang="nb-NO" sz="1200" i="0" kern="1200" dirty="0">
                <a:solidFill>
                  <a:schemeClr val="tx1"/>
                </a:solidFill>
                <a:effectLst/>
                <a:latin typeface="+mn-lt"/>
                <a:ea typeface="+mn-ea"/>
                <a:cs typeface="+mn-cs"/>
              </a:rPr>
              <a:t>New </a:t>
            </a:r>
            <a:r>
              <a:rPr lang="nb-NO" sz="1200" i="0" kern="1200" dirty="0" err="1">
                <a:solidFill>
                  <a:schemeClr val="tx1"/>
                </a:solidFill>
                <a:effectLst/>
                <a:latin typeface="+mn-lt"/>
                <a:ea typeface="+mn-ea"/>
                <a:cs typeface="+mn-cs"/>
              </a:rPr>
              <a:t>technologies</a:t>
            </a:r>
            <a:r>
              <a:rPr lang="nb-NO" sz="1200" i="0" kern="1200" dirty="0">
                <a:solidFill>
                  <a:schemeClr val="tx1"/>
                </a:solidFill>
                <a:effectLst/>
                <a:latin typeface="+mn-lt"/>
                <a:ea typeface="+mn-ea"/>
                <a:cs typeface="+mn-cs"/>
              </a:rPr>
              <a:t> </a:t>
            </a:r>
            <a:r>
              <a:rPr lang="nb-NO" sz="1200" i="0" kern="1200" dirty="0" err="1">
                <a:solidFill>
                  <a:schemeClr val="tx1"/>
                </a:solidFill>
                <a:effectLst/>
                <a:latin typeface="+mn-lt"/>
                <a:ea typeface="+mn-ea"/>
                <a:cs typeface="+mn-cs"/>
              </a:rPr>
              <a:t>also</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mean</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new</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collaborators</a:t>
            </a:r>
            <a:r>
              <a:rPr lang="nb-NO" sz="1200" i="0" kern="1200" baseline="0" dirty="0">
                <a:solidFill>
                  <a:schemeClr val="tx1"/>
                </a:solidFill>
                <a:effectLst/>
                <a:latin typeface="+mn-lt"/>
                <a:ea typeface="+mn-ea"/>
                <a:cs typeface="+mn-cs"/>
              </a:rPr>
              <a:t>, partners and </a:t>
            </a:r>
            <a:r>
              <a:rPr lang="nb-NO" sz="1200" i="0" kern="1200" baseline="0" dirty="0" err="1">
                <a:solidFill>
                  <a:schemeClr val="tx1"/>
                </a:solidFill>
                <a:effectLst/>
                <a:latin typeface="+mn-lt"/>
                <a:ea typeface="+mn-ea"/>
                <a:cs typeface="+mn-cs"/>
              </a:rPr>
              <a:t>competitors</a:t>
            </a:r>
            <a:r>
              <a:rPr lang="nb-NO" sz="1200" i="0" kern="1200" baseline="0" dirty="0">
                <a:solidFill>
                  <a:schemeClr val="tx1"/>
                </a:solidFill>
                <a:effectLst/>
                <a:latin typeface="+mn-lt"/>
                <a:ea typeface="+mn-ea"/>
                <a:cs typeface="+mn-cs"/>
              </a:rPr>
              <a:t>, and</a:t>
            </a:r>
            <a:endParaRPr lang="nb-NO" sz="1200" i="0" kern="1200" dirty="0">
              <a:solidFill>
                <a:schemeClr val="tx1"/>
              </a:solidFill>
              <a:effectLst/>
              <a:latin typeface="+mn-lt"/>
              <a:ea typeface="+mn-ea"/>
              <a:cs typeface="+mn-cs"/>
            </a:endParaRPr>
          </a:p>
          <a:p>
            <a:pPr marL="171450" indent="-171450">
              <a:buFontTx/>
              <a:buChar char="-"/>
            </a:pPr>
            <a:r>
              <a:rPr lang="nb-NO" sz="1200" i="0" kern="1200" dirty="0" err="1">
                <a:solidFill>
                  <a:schemeClr val="tx1"/>
                </a:solidFill>
                <a:effectLst/>
                <a:latin typeface="+mn-lt"/>
                <a:ea typeface="+mn-ea"/>
                <a:cs typeface="+mn-cs"/>
              </a:rPr>
              <a:t>Apps</a:t>
            </a:r>
            <a:r>
              <a:rPr lang="nb-NO" sz="1200" i="0" kern="1200" dirty="0">
                <a:solidFill>
                  <a:schemeClr val="tx1"/>
                </a:solidFill>
                <a:effectLst/>
                <a:latin typeface="+mn-lt"/>
                <a:ea typeface="+mn-ea"/>
                <a:cs typeface="+mn-cs"/>
              </a:rPr>
              <a:t>, </a:t>
            </a:r>
            <a:r>
              <a:rPr lang="nb-NO" sz="1200" i="0" kern="1200" dirty="0" err="1">
                <a:solidFill>
                  <a:schemeClr val="tx1"/>
                </a:solidFill>
                <a:effectLst/>
                <a:latin typeface="+mn-lt"/>
                <a:ea typeface="+mn-ea"/>
                <a:cs typeface="+mn-cs"/>
              </a:rPr>
              <a:t>cloud</a:t>
            </a:r>
            <a:r>
              <a:rPr lang="nb-NO" sz="1200" i="0" kern="1200" baseline="0" dirty="0">
                <a:solidFill>
                  <a:schemeClr val="tx1"/>
                </a:solidFill>
                <a:effectLst/>
                <a:latin typeface="+mn-lt"/>
                <a:ea typeface="+mn-ea"/>
                <a:cs typeface="+mn-cs"/>
              </a:rPr>
              <a:t> services and </a:t>
            </a:r>
            <a:r>
              <a:rPr lang="nb-NO" sz="1200" i="0" kern="1200" baseline="0" dirty="0" err="1">
                <a:solidFill>
                  <a:schemeClr val="tx1"/>
                </a:solidFill>
                <a:effectLst/>
                <a:latin typeface="+mn-lt"/>
                <a:ea typeface="+mn-ea"/>
                <a:cs typeface="+mn-cs"/>
              </a:rPr>
              <a:t>other</a:t>
            </a:r>
            <a:r>
              <a:rPr lang="nb-NO" sz="1200" i="0" kern="1200" baseline="0" dirty="0">
                <a:solidFill>
                  <a:schemeClr val="tx1"/>
                </a:solidFill>
                <a:effectLst/>
                <a:latin typeface="+mn-lt"/>
                <a:ea typeface="+mn-ea"/>
                <a:cs typeface="+mn-cs"/>
              </a:rPr>
              <a:t> digital </a:t>
            </a:r>
            <a:r>
              <a:rPr lang="nb-NO" sz="1200" i="0" kern="1200" baseline="0" dirty="0" err="1">
                <a:solidFill>
                  <a:schemeClr val="tx1"/>
                </a:solidFill>
                <a:effectLst/>
                <a:latin typeface="+mn-lt"/>
                <a:ea typeface="+mn-ea"/>
                <a:cs typeface="+mn-cs"/>
              </a:rPr>
              <a:t>solutions</a:t>
            </a:r>
            <a:r>
              <a:rPr lang="nb-NO" sz="1200" i="0" kern="1200" baseline="0" dirty="0">
                <a:solidFill>
                  <a:schemeClr val="tx1"/>
                </a:solidFill>
                <a:effectLst/>
                <a:latin typeface="+mn-lt"/>
                <a:ea typeface="+mn-ea"/>
                <a:cs typeface="+mn-cs"/>
              </a:rPr>
              <a:t> force </a:t>
            </a:r>
            <a:r>
              <a:rPr lang="nb-NO" sz="1200" i="0" kern="1200" baseline="0" dirty="0" err="1">
                <a:solidFill>
                  <a:schemeClr val="tx1"/>
                </a:solidFill>
                <a:effectLst/>
                <a:latin typeface="+mn-lt"/>
                <a:ea typeface="+mn-ea"/>
                <a:cs typeface="+mn-cs"/>
              </a:rPr>
              <a:t>us</a:t>
            </a:r>
            <a:r>
              <a:rPr lang="nb-NO" sz="1200" i="0" kern="1200" baseline="0" dirty="0">
                <a:solidFill>
                  <a:schemeClr val="tx1"/>
                </a:solidFill>
                <a:effectLst/>
                <a:latin typeface="+mn-lt"/>
                <a:ea typeface="+mn-ea"/>
                <a:cs typeface="+mn-cs"/>
              </a:rPr>
              <a:t> to </a:t>
            </a:r>
            <a:r>
              <a:rPr lang="nb-NO" sz="1200" i="0" kern="1200" baseline="0" dirty="0" err="1">
                <a:solidFill>
                  <a:schemeClr val="tx1"/>
                </a:solidFill>
                <a:effectLst/>
                <a:latin typeface="+mn-lt"/>
                <a:ea typeface="+mn-ea"/>
                <a:cs typeface="+mn-cs"/>
              </a:rPr>
              <a:t>rethink</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information</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privacy</a:t>
            </a:r>
            <a:r>
              <a:rPr lang="nb-NO" sz="1200" i="0" kern="1200" baseline="0" dirty="0">
                <a:solidFill>
                  <a:schemeClr val="tx1"/>
                </a:solidFill>
                <a:effectLst/>
                <a:latin typeface="+mn-lt"/>
                <a:ea typeface="+mn-ea"/>
                <a:cs typeface="+mn-cs"/>
              </a:rPr>
              <a:t>.</a:t>
            </a:r>
            <a:endParaRPr lang="nb-NO" sz="1200" i="0" kern="1200" dirty="0">
              <a:solidFill>
                <a:schemeClr val="tx1"/>
              </a:solidFill>
              <a:effectLst/>
              <a:latin typeface="+mn-lt"/>
              <a:ea typeface="+mn-ea"/>
              <a:cs typeface="+mn-cs"/>
            </a:endParaRPr>
          </a:p>
          <a:p>
            <a:pPr marL="171450" indent="-171450">
              <a:buFontTx/>
              <a:buChar char="-"/>
            </a:pPr>
            <a:r>
              <a:rPr lang="nb-NO" sz="1200" i="0" kern="1200" dirty="0" err="1">
                <a:solidFill>
                  <a:schemeClr val="tx1"/>
                </a:solidFill>
                <a:effectLst/>
                <a:latin typeface="+mn-lt"/>
                <a:ea typeface="+mn-ea"/>
                <a:cs typeface="+mn-cs"/>
              </a:rPr>
              <a:t>We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also</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need</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employees</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with</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new</a:t>
            </a:r>
            <a:r>
              <a:rPr lang="nb-NO" sz="1200" i="0" kern="1200" baseline="0" dirty="0">
                <a:solidFill>
                  <a:schemeClr val="tx1"/>
                </a:solidFill>
                <a:effectLst/>
                <a:latin typeface="+mn-lt"/>
                <a:ea typeface="+mn-ea"/>
                <a:cs typeface="+mn-cs"/>
              </a:rPr>
              <a:t> skills to </a:t>
            </a:r>
            <a:r>
              <a:rPr lang="nb-NO" sz="1200" i="0" kern="1200" baseline="0" dirty="0" err="1">
                <a:solidFill>
                  <a:schemeClr val="tx1"/>
                </a:solidFill>
                <a:effectLst/>
                <a:latin typeface="+mn-lt"/>
                <a:ea typeface="+mn-ea"/>
                <a:cs typeface="+mn-cs"/>
              </a:rPr>
              <a:t>help</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implement</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new</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technologies</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such</a:t>
            </a:r>
            <a:r>
              <a:rPr lang="nb-NO" sz="1200" i="0" kern="1200" baseline="0" dirty="0">
                <a:solidFill>
                  <a:schemeClr val="tx1"/>
                </a:solidFill>
                <a:effectLst/>
                <a:latin typeface="+mn-lt"/>
                <a:ea typeface="+mn-ea"/>
                <a:cs typeface="+mn-cs"/>
              </a:rPr>
              <a:t> as </a:t>
            </a:r>
            <a:r>
              <a:rPr lang="nb-NO" sz="1200" i="0" kern="1200" baseline="0" dirty="0" err="1">
                <a:solidFill>
                  <a:schemeClr val="tx1"/>
                </a:solidFill>
                <a:effectLst/>
                <a:latin typeface="+mn-lt"/>
                <a:ea typeface="+mn-ea"/>
                <a:cs typeface="+mn-cs"/>
              </a:rPr>
              <a:t>machine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learning</a:t>
            </a:r>
            <a:r>
              <a:rPr lang="nb-NO" sz="1200" i="0" kern="1200" baseline="0" dirty="0">
                <a:solidFill>
                  <a:schemeClr val="tx1"/>
                </a:solidFill>
                <a:effectLst/>
                <a:latin typeface="+mn-lt"/>
                <a:ea typeface="+mn-ea"/>
                <a:cs typeface="+mn-cs"/>
              </a:rPr>
              <a:t> – and </a:t>
            </a:r>
            <a:r>
              <a:rPr lang="nb-NO" sz="1200" i="0" kern="1200" baseline="0" dirty="0" err="1">
                <a:solidFill>
                  <a:schemeClr val="tx1"/>
                </a:solidFill>
                <a:effectLst/>
                <a:latin typeface="+mn-lt"/>
                <a:ea typeface="+mn-ea"/>
                <a:cs typeface="+mn-cs"/>
              </a:rPr>
              <a:t>often</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these</a:t>
            </a:r>
            <a:r>
              <a:rPr lang="nb-NO" sz="1200" i="0" kern="1200" baseline="0" dirty="0">
                <a:solidFill>
                  <a:schemeClr val="tx1"/>
                </a:solidFill>
                <a:effectLst/>
                <a:latin typeface="+mn-lt"/>
                <a:ea typeface="+mn-ea"/>
                <a:cs typeface="+mn-cs"/>
              </a:rPr>
              <a:t> skills </a:t>
            </a:r>
            <a:r>
              <a:rPr lang="nb-NO" sz="1200" i="0" kern="1200" baseline="0" dirty="0" err="1">
                <a:solidFill>
                  <a:schemeClr val="tx1"/>
                </a:solidFill>
                <a:effectLst/>
                <a:latin typeface="+mn-lt"/>
                <a:ea typeface="+mn-ea"/>
                <a:cs typeface="+mn-cs"/>
              </a:rPr>
              <a:t>are</a:t>
            </a:r>
            <a:r>
              <a:rPr lang="nb-NO" sz="1200" i="0" kern="1200" baseline="0" dirty="0">
                <a:solidFill>
                  <a:schemeClr val="tx1"/>
                </a:solidFill>
                <a:effectLst/>
                <a:latin typeface="+mn-lt"/>
                <a:ea typeface="+mn-ea"/>
                <a:cs typeface="+mn-cs"/>
              </a:rPr>
              <a:t> in </a:t>
            </a:r>
            <a:r>
              <a:rPr lang="nb-NO" sz="1200" i="0" kern="1200" baseline="0" dirty="0" err="1">
                <a:solidFill>
                  <a:schemeClr val="tx1"/>
                </a:solidFill>
                <a:effectLst/>
                <a:latin typeface="+mn-lt"/>
                <a:ea typeface="+mn-ea"/>
                <a:cs typeface="+mn-cs"/>
              </a:rPr>
              <a:t>high</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demand</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on</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the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job</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market</a:t>
            </a:r>
            <a:endParaRPr lang="nb-NO" sz="1200" i="0" kern="1200" baseline="0" dirty="0">
              <a:solidFill>
                <a:schemeClr val="tx1"/>
              </a:solidFill>
              <a:effectLst/>
              <a:latin typeface="+mn-lt"/>
              <a:ea typeface="+mn-ea"/>
              <a:cs typeface="+mn-cs"/>
            </a:endParaRPr>
          </a:p>
          <a:p>
            <a:pPr marL="171450" indent="-171450">
              <a:buFontTx/>
              <a:buChar char="-"/>
            </a:pPr>
            <a:endParaRPr lang="nb-NO" sz="1200" i="0" kern="1200" baseline="0" dirty="0">
              <a:solidFill>
                <a:schemeClr val="tx1"/>
              </a:solidFill>
              <a:effectLst/>
              <a:latin typeface="+mn-lt"/>
              <a:ea typeface="+mn-ea"/>
              <a:cs typeface="+mn-cs"/>
            </a:endParaRPr>
          </a:p>
          <a:p>
            <a:pPr marL="0" indent="0">
              <a:buFontTx/>
              <a:buNone/>
            </a:pPr>
            <a:r>
              <a:rPr lang="nb-NO" sz="1200" i="0" kern="1200" dirty="0" err="1">
                <a:solidFill>
                  <a:schemeClr val="tx1"/>
                </a:solidFill>
                <a:effectLst/>
                <a:latin typeface="+mn-lt"/>
                <a:ea typeface="+mn-ea"/>
                <a:cs typeface="+mn-cs"/>
              </a:rPr>
              <a:t>Yet</a:t>
            </a:r>
            <a:r>
              <a:rPr lang="nb-NO" sz="1200" i="0" kern="1200" dirty="0">
                <a:solidFill>
                  <a:schemeClr val="tx1"/>
                </a:solidFill>
                <a:effectLst/>
                <a:latin typeface="+mn-lt"/>
                <a:ea typeface="+mn-ea"/>
                <a:cs typeface="+mn-cs"/>
              </a:rPr>
              <a:t> – </a:t>
            </a:r>
          </a:p>
          <a:p>
            <a:pPr marL="171450" indent="-171450">
              <a:buFontTx/>
              <a:buChar char="-"/>
            </a:pPr>
            <a:r>
              <a:rPr lang="nb-NO" sz="1200" i="0" kern="1200" dirty="0">
                <a:solidFill>
                  <a:schemeClr val="tx1"/>
                </a:solidFill>
                <a:effectLst/>
                <a:latin typeface="+mn-lt"/>
                <a:ea typeface="+mn-ea"/>
                <a:cs typeface="+mn-cs"/>
              </a:rPr>
              <a:t>Technology</a:t>
            </a:r>
            <a:r>
              <a:rPr lang="nb-NO" sz="1200" i="0" kern="1200" baseline="0" dirty="0">
                <a:solidFill>
                  <a:schemeClr val="tx1"/>
                </a:solidFill>
                <a:effectLst/>
                <a:latin typeface="+mn-lt"/>
                <a:ea typeface="+mn-ea"/>
                <a:cs typeface="+mn-cs"/>
              </a:rPr>
              <a:t> is </a:t>
            </a:r>
            <a:r>
              <a:rPr lang="nb-NO" sz="1200" i="0" kern="1200" baseline="0" dirty="0" err="1">
                <a:solidFill>
                  <a:schemeClr val="tx1"/>
                </a:solidFill>
                <a:effectLst/>
                <a:latin typeface="+mn-lt"/>
                <a:ea typeface="+mn-ea"/>
                <a:cs typeface="+mn-cs"/>
              </a:rPr>
              <a:t>becoming</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cheaper</a:t>
            </a:r>
            <a:r>
              <a:rPr lang="nb-NO" sz="1200" i="0" kern="1200" baseline="0" dirty="0">
                <a:solidFill>
                  <a:schemeClr val="tx1"/>
                </a:solidFill>
                <a:effectLst/>
                <a:latin typeface="+mn-lt"/>
                <a:ea typeface="+mn-ea"/>
                <a:cs typeface="+mn-cs"/>
              </a:rPr>
              <a:t> and more </a:t>
            </a:r>
            <a:r>
              <a:rPr lang="nb-NO" sz="1200" i="0" kern="1200" baseline="0" dirty="0" err="1">
                <a:solidFill>
                  <a:schemeClr val="tx1"/>
                </a:solidFill>
                <a:effectLst/>
                <a:latin typeface="+mn-lt"/>
                <a:ea typeface="+mn-ea"/>
                <a:cs typeface="+mn-cs"/>
              </a:rPr>
              <a:t>available</a:t>
            </a:r>
            <a:r>
              <a:rPr lang="nb-NO" sz="1200" i="0" kern="1200" baseline="0" dirty="0">
                <a:solidFill>
                  <a:schemeClr val="tx1"/>
                </a:solidFill>
                <a:effectLst/>
                <a:latin typeface="+mn-lt"/>
                <a:ea typeface="+mn-ea"/>
                <a:cs typeface="+mn-cs"/>
              </a:rPr>
              <a:t>, and </a:t>
            </a:r>
            <a:r>
              <a:rPr lang="nb-NO" sz="1200" i="0" kern="1200" baseline="0" dirty="0" err="1">
                <a:solidFill>
                  <a:schemeClr val="tx1"/>
                </a:solidFill>
                <a:effectLst/>
                <a:latin typeface="+mn-lt"/>
                <a:ea typeface="+mn-ea"/>
                <a:cs typeface="+mn-cs"/>
              </a:rPr>
              <a:t>opens</a:t>
            </a:r>
            <a:r>
              <a:rPr lang="nb-NO" sz="1200" i="0" kern="1200" baseline="0" dirty="0">
                <a:solidFill>
                  <a:schemeClr val="tx1"/>
                </a:solidFill>
                <a:effectLst/>
                <a:latin typeface="+mn-lt"/>
                <a:ea typeface="+mn-ea"/>
                <a:cs typeface="+mn-cs"/>
              </a:rPr>
              <a:t> up to </a:t>
            </a:r>
            <a:r>
              <a:rPr lang="nb-NO" sz="1200" i="0" kern="1200" baseline="0" dirty="0" err="1">
                <a:solidFill>
                  <a:schemeClr val="tx1"/>
                </a:solidFill>
                <a:effectLst/>
                <a:latin typeface="+mn-lt"/>
                <a:ea typeface="+mn-ea"/>
                <a:cs typeface="+mn-cs"/>
              </a:rPr>
              <a:t>new</a:t>
            </a:r>
            <a:r>
              <a:rPr lang="nb-NO" sz="1200" i="0" kern="1200" baseline="0" dirty="0">
                <a:solidFill>
                  <a:schemeClr val="tx1"/>
                </a:solidFill>
                <a:effectLst/>
                <a:latin typeface="+mn-lt"/>
                <a:ea typeface="+mn-ea"/>
                <a:cs typeface="+mn-cs"/>
              </a:rPr>
              <a:t> types </a:t>
            </a:r>
            <a:r>
              <a:rPr lang="nb-NO" sz="1200" i="0" kern="1200" baseline="0" dirty="0" err="1">
                <a:solidFill>
                  <a:schemeClr val="tx1"/>
                </a:solidFill>
                <a:effectLst/>
                <a:latin typeface="+mn-lt"/>
                <a:ea typeface="+mn-ea"/>
                <a:cs typeface="+mn-cs"/>
              </a:rPr>
              <a:t>of</a:t>
            </a:r>
            <a:r>
              <a:rPr lang="nb-NO" sz="1200" i="0" kern="1200" baseline="0" dirty="0">
                <a:solidFill>
                  <a:schemeClr val="tx1"/>
                </a:solidFill>
                <a:effectLst/>
                <a:latin typeface="+mn-lt"/>
                <a:ea typeface="+mn-ea"/>
                <a:cs typeface="+mn-cs"/>
              </a:rPr>
              <a:t> analyses.</a:t>
            </a:r>
            <a:endParaRPr lang="nb-NO" sz="1200" i="0" kern="1200" dirty="0">
              <a:solidFill>
                <a:schemeClr val="tx1"/>
              </a:solidFill>
              <a:effectLst/>
              <a:latin typeface="+mn-lt"/>
              <a:ea typeface="+mn-ea"/>
              <a:cs typeface="+mn-cs"/>
            </a:endParaRPr>
          </a:p>
          <a:p>
            <a:pPr marL="171450" indent="-171450">
              <a:buFontTx/>
              <a:buChar char="-"/>
            </a:pPr>
            <a:r>
              <a:rPr lang="nb-NO" sz="1200" i="0" kern="1200" dirty="0">
                <a:solidFill>
                  <a:schemeClr val="tx1"/>
                </a:solidFill>
                <a:effectLst/>
                <a:latin typeface="+mn-lt"/>
                <a:ea typeface="+mn-ea"/>
                <a:cs typeface="+mn-cs"/>
              </a:rPr>
              <a:t>Norwegian</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politicians</a:t>
            </a:r>
            <a:r>
              <a:rPr lang="nb-NO" sz="1200" i="0" kern="1200" baseline="0" dirty="0">
                <a:solidFill>
                  <a:schemeClr val="tx1"/>
                </a:solidFill>
                <a:effectLst/>
                <a:latin typeface="+mn-lt"/>
                <a:ea typeface="+mn-ea"/>
                <a:cs typeface="+mn-cs"/>
              </a:rPr>
              <a:t> have </a:t>
            </a:r>
            <a:r>
              <a:rPr lang="nb-NO" sz="1200" i="0" kern="1200" baseline="0" dirty="0" err="1">
                <a:solidFill>
                  <a:schemeClr val="tx1"/>
                </a:solidFill>
                <a:effectLst/>
                <a:latin typeface="+mn-lt"/>
                <a:ea typeface="+mn-ea"/>
                <a:cs typeface="+mn-cs"/>
              </a:rPr>
              <a:t>expressed</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interest</a:t>
            </a:r>
            <a:r>
              <a:rPr lang="nb-NO" sz="1200" i="0" kern="1200" baseline="0" dirty="0">
                <a:solidFill>
                  <a:schemeClr val="tx1"/>
                </a:solidFill>
                <a:effectLst/>
                <a:latin typeface="+mn-lt"/>
                <a:ea typeface="+mn-ea"/>
                <a:cs typeface="+mn-cs"/>
              </a:rPr>
              <a:t> in and support for e-</a:t>
            </a:r>
            <a:r>
              <a:rPr lang="nb-NO" sz="1200" i="0" kern="1200" baseline="0" dirty="0" err="1">
                <a:solidFill>
                  <a:schemeClr val="tx1"/>
                </a:solidFill>
                <a:effectLst/>
                <a:latin typeface="+mn-lt"/>
                <a:ea typeface="+mn-ea"/>
                <a:cs typeface="+mn-cs"/>
              </a:rPr>
              <a:t>health</a:t>
            </a:r>
            <a:r>
              <a:rPr lang="nb-NO" sz="1200" i="0" kern="1200" baseline="0" dirty="0">
                <a:solidFill>
                  <a:schemeClr val="tx1"/>
                </a:solidFill>
                <a:effectLst/>
                <a:latin typeface="+mn-lt"/>
                <a:ea typeface="+mn-ea"/>
                <a:cs typeface="+mn-cs"/>
              </a:rPr>
              <a:t>, and </a:t>
            </a:r>
            <a:r>
              <a:rPr lang="nb-NO" sz="1200" i="0" kern="1200" baseline="0" dirty="0" err="1">
                <a:solidFill>
                  <a:schemeClr val="tx1"/>
                </a:solidFill>
                <a:effectLst/>
                <a:latin typeface="+mn-lt"/>
                <a:ea typeface="+mn-ea"/>
                <a:cs typeface="+mn-cs"/>
              </a:rPr>
              <a:t>we</a:t>
            </a:r>
            <a:r>
              <a:rPr lang="nb-NO" sz="1200" i="0" kern="1200" baseline="0" dirty="0">
                <a:solidFill>
                  <a:schemeClr val="tx1"/>
                </a:solidFill>
                <a:effectLst/>
                <a:latin typeface="+mn-lt"/>
                <a:ea typeface="+mn-ea"/>
                <a:cs typeface="+mn-cs"/>
              </a:rPr>
              <a:t> have an </a:t>
            </a:r>
            <a:r>
              <a:rPr lang="nb-NO" sz="1200" i="0" kern="1200" baseline="0" dirty="0" err="1">
                <a:solidFill>
                  <a:schemeClr val="tx1"/>
                </a:solidFill>
                <a:effectLst/>
                <a:latin typeface="+mn-lt"/>
                <a:ea typeface="+mn-ea"/>
                <a:cs typeface="+mn-cs"/>
              </a:rPr>
              <a:t>existing</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infrastructure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that</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allows</a:t>
            </a:r>
            <a:r>
              <a:rPr lang="nb-NO" sz="1200" i="0" kern="1200" baseline="0" dirty="0">
                <a:solidFill>
                  <a:schemeClr val="tx1"/>
                </a:solidFill>
                <a:effectLst/>
                <a:latin typeface="+mn-lt"/>
                <a:ea typeface="+mn-ea"/>
                <a:cs typeface="+mn-cs"/>
              </a:rPr>
              <a:t> for safe handling </a:t>
            </a:r>
            <a:r>
              <a:rPr lang="nb-NO" sz="1200" i="0" kern="1200" baseline="0" dirty="0" err="1">
                <a:solidFill>
                  <a:schemeClr val="tx1"/>
                </a:solidFill>
                <a:effectLst/>
                <a:latin typeface="+mn-lt"/>
                <a:ea typeface="+mn-ea"/>
                <a:cs typeface="+mn-cs"/>
              </a:rPr>
              <a:t>of</a:t>
            </a:r>
            <a:r>
              <a:rPr lang="nb-NO" sz="1200" i="0" kern="1200" baseline="0" dirty="0">
                <a:solidFill>
                  <a:schemeClr val="tx1"/>
                </a:solidFill>
                <a:effectLst/>
                <a:latin typeface="+mn-lt"/>
                <a:ea typeface="+mn-ea"/>
                <a:cs typeface="+mn-cs"/>
              </a:rPr>
              <a:t> data.</a:t>
            </a:r>
          </a:p>
        </p:txBody>
      </p:sp>
      <p:sp>
        <p:nvSpPr>
          <p:cNvPr id="4" name="Plassholder for lysbildenummer 3"/>
          <p:cNvSpPr>
            <a:spLocks noGrp="1"/>
          </p:cNvSpPr>
          <p:nvPr>
            <p:ph type="sldNum" sz="quarter" idx="10"/>
          </p:nvPr>
        </p:nvSpPr>
        <p:spPr/>
        <p:txBody>
          <a:bodyPr/>
          <a:lstStyle/>
          <a:p>
            <a:fld id="{95BBF806-026A-45BF-B0F0-B95A55C9444E}" type="slidenum">
              <a:rPr lang="nb-NO" smtClean="0">
                <a:solidFill>
                  <a:prstClr val="black"/>
                </a:solidFill>
              </a:rPr>
              <a:pPr/>
              <a:t>6</a:t>
            </a:fld>
            <a:endParaRPr lang="nb-NO">
              <a:solidFill>
                <a:prstClr val="black"/>
              </a:solidFill>
            </a:endParaRPr>
          </a:p>
        </p:txBody>
      </p:sp>
    </p:spTree>
    <p:extLst>
      <p:ext uri="{BB962C8B-B14F-4D97-AF65-F5344CB8AC3E}">
        <p14:creationId xmlns:p14="http://schemas.microsoft.com/office/powerpoint/2010/main" val="23454875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i="0" kern="1200" dirty="0">
                <a:solidFill>
                  <a:schemeClr val="tx1"/>
                </a:solidFill>
                <a:effectLst/>
                <a:latin typeface="+mn-lt"/>
                <a:ea typeface="+mn-ea"/>
                <a:cs typeface="+mn-cs"/>
              </a:rPr>
              <a:t>To </a:t>
            </a:r>
            <a:r>
              <a:rPr lang="nb-NO" sz="1200" i="0" kern="1200" dirty="0" err="1">
                <a:solidFill>
                  <a:schemeClr val="tx1"/>
                </a:solidFill>
                <a:effectLst/>
                <a:latin typeface="+mn-lt"/>
                <a:ea typeface="+mn-ea"/>
                <a:cs typeface="+mn-cs"/>
              </a:rPr>
              <a:t>meet</a:t>
            </a:r>
            <a:r>
              <a:rPr lang="nb-NO" sz="1200" i="0" kern="1200" dirty="0">
                <a:solidFill>
                  <a:schemeClr val="tx1"/>
                </a:solidFill>
                <a:effectLst/>
                <a:latin typeface="+mn-lt"/>
                <a:ea typeface="+mn-ea"/>
                <a:cs typeface="+mn-cs"/>
              </a:rPr>
              <a:t> </a:t>
            </a:r>
            <a:r>
              <a:rPr lang="nb-NO" sz="1200" i="0" kern="1200" dirty="0" err="1">
                <a:solidFill>
                  <a:schemeClr val="tx1"/>
                </a:solidFill>
                <a:effectLst/>
                <a:latin typeface="+mn-lt"/>
                <a:ea typeface="+mn-ea"/>
                <a:cs typeface="+mn-cs"/>
              </a:rPr>
              <a:t>these</a:t>
            </a:r>
            <a:r>
              <a:rPr lang="nb-NO" sz="1200" i="0" kern="1200" dirty="0">
                <a:solidFill>
                  <a:schemeClr val="tx1"/>
                </a:solidFill>
                <a:effectLst/>
                <a:latin typeface="+mn-lt"/>
                <a:ea typeface="+mn-ea"/>
                <a:cs typeface="+mn-cs"/>
              </a:rPr>
              <a:t> </a:t>
            </a:r>
            <a:r>
              <a:rPr lang="nb-NO" sz="1200" i="0" kern="1200" dirty="0" err="1">
                <a:solidFill>
                  <a:schemeClr val="tx1"/>
                </a:solidFill>
                <a:effectLst/>
                <a:latin typeface="+mn-lt"/>
                <a:ea typeface="+mn-ea"/>
                <a:cs typeface="+mn-cs"/>
              </a:rPr>
              <a:t>challenges</a:t>
            </a:r>
            <a:r>
              <a:rPr lang="nb-NO" sz="1200" i="0" kern="1200" dirty="0">
                <a:solidFill>
                  <a:schemeClr val="tx1"/>
                </a:solidFill>
                <a:effectLst/>
                <a:latin typeface="+mn-lt"/>
                <a:ea typeface="+mn-ea"/>
                <a:cs typeface="+mn-cs"/>
              </a:rPr>
              <a:t> and</a:t>
            </a:r>
            <a:r>
              <a:rPr lang="nb-NO" sz="1200" i="0" kern="1200" baseline="0" dirty="0">
                <a:solidFill>
                  <a:schemeClr val="tx1"/>
                </a:solidFill>
                <a:effectLst/>
                <a:latin typeface="+mn-lt"/>
                <a:ea typeface="+mn-ea"/>
                <a:cs typeface="+mn-cs"/>
              </a:rPr>
              <a:t> to </a:t>
            </a:r>
            <a:r>
              <a:rPr lang="nb-NO" sz="1200" i="0" kern="1200" baseline="0" dirty="0" err="1">
                <a:solidFill>
                  <a:schemeClr val="tx1"/>
                </a:solidFill>
                <a:effectLst/>
                <a:latin typeface="+mn-lt"/>
                <a:ea typeface="+mn-ea"/>
                <a:cs typeface="+mn-cs"/>
              </a:rPr>
              <a:t>use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the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opportunities</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that</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lie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ahead</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we</a:t>
            </a:r>
            <a:r>
              <a:rPr lang="nb-NO" sz="1200" i="0" kern="1200" baseline="0" dirty="0">
                <a:solidFill>
                  <a:schemeClr val="tx1"/>
                </a:solidFill>
                <a:effectLst/>
                <a:latin typeface="+mn-lt"/>
                <a:ea typeface="+mn-ea"/>
                <a:cs typeface="+mn-cs"/>
              </a:rPr>
              <a:t> have </a:t>
            </a:r>
            <a:r>
              <a:rPr lang="nb-NO" sz="1200" i="0" kern="1200" baseline="0" dirty="0" err="1">
                <a:solidFill>
                  <a:schemeClr val="tx1"/>
                </a:solidFill>
                <a:effectLst/>
                <a:latin typeface="+mn-lt"/>
                <a:ea typeface="+mn-ea"/>
                <a:cs typeface="+mn-cs"/>
              </a:rPr>
              <a:t>selected</a:t>
            </a:r>
            <a:r>
              <a:rPr lang="nb-NO" sz="1200" i="0" kern="1200" baseline="0" dirty="0">
                <a:solidFill>
                  <a:schemeClr val="tx1"/>
                </a:solidFill>
                <a:effectLst/>
                <a:latin typeface="+mn-lt"/>
                <a:ea typeface="+mn-ea"/>
                <a:cs typeface="+mn-cs"/>
              </a:rPr>
              <a:t> 10 </a:t>
            </a:r>
            <a:r>
              <a:rPr lang="nb-NO" sz="1200" i="0" kern="1200" baseline="0" dirty="0" err="1">
                <a:solidFill>
                  <a:schemeClr val="tx1"/>
                </a:solidFill>
                <a:effectLst/>
                <a:latin typeface="+mn-lt"/>
                <a:ea typeface="+mn-ea"/>
                <a:cs typeface="+mn-cs"/>
              </a:rPr>
              <a:t>strategic</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initiatives</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that</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describe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activities</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will</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prioritise</a:t>
            </a:r>
            <a:r>
              <a:rPr lang="nb-NO" sz="1200" i="0" kern="1200" baseline="0" dirty="0">
                <a:solidFill>
                  <a:schemeClr val="tx1"/>
                </a:solidFill>
                <a:effectLst/>
                <a:latin typeface="+mn-lt"/>
                <a:ea typeface="+mn-ea"/>
                <a:cs typeface="+mn-cs"/>
              </a:rPr>
              <a:t> in </a:t>
            </a:r>
            <a:r>
              <a:rPr lang="nb-NO" sz="1200" i="0" kern="1200" baseline="0" dirty="0" err="1">
                <a:solidFill>
                  <a:schemeClr val="tx1"/>
                </a:solidFill>
                <a:effectLst/>
                <a:latin typeface="+mn-lt"/>
                <a:ea typeface="+mn-ea"/>
                <a:cs typeface="+mn-cs"/>
              </a:rPr>
              <a:t>the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coming</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years</a:t>
            </a:r>
            <a:r>
              <a:rPr lang="nb-NO" sz="1200" i="0" kern="1200" baseline="0" dirty="0">
                <a:solidFill>
                  <a:schemeClr val="tx1"/>
                </a:solidFill>
                <a:effectLst/>
                <a:latin typeface="+mn-lt"/>
                <a:ea typeface="+mn-ea"/>
                <a:cs typeface="+mn-cs"/>
              </a:rPr>
              <a:t>.</a:t>
            </a:r>
            <a:r>
              <a:rPr lang="nb-NO" sz="1200" i="0" kern="1200" dirty="0">
                <a:solidFill>
                  <a:schemeClr val="tx1"/>
                </a:solidFill>
                <a:effectLst/>
                <a:latin typeface="+mn-lt"/>
                <a:ea typeface="+mn-ea"/>
                <a:cs typeface="+mn-cs"/>
              </a:rPr>
              <a:t> </a:t>
            </a:r>
          </a:p>
          <a:p>
            <a:endParaRPr lang="nb-NO" sz="1200" i="0" kern="1200" dirty="0">
              <a:solidFill>
                <a:schemeClr val="tx1"/>
              </a:solidFill>
              <a:effectLst/>
              <a:latin typeface="+mn-lt"/>
              <a:ea typeface="+mn-ea"/>
              <a:cs typeface="+mn-cs"/>
            </a:endParaRPr>
          </a:p>
          <a:p>
            <a:r>
              <a:rPr lang="nb-NO" sz="1200" i="0" kern="1200" dirty="0">
                <a:solidFill>
                  <a:schemeClr val="tx1"/>
                </a:solidFill>
                <a:effectLst/>
                <a:latin typeface="+mn-lt"/>
                <a:ea typeface="+mn-ea"/>
                <a:cs typeface="+mn-cs"/>
              </a:rPr>
              <a:t>To </a:t>
            </a:r>
            <a:r>
              <a:rPr lang="nb-NO" sz="1200" i="0" kern="1200" dirty="0" err="1">
                <a:solidFill>
                  <a:schemeClr val="tx1"/>
                </a:solidFill>
                <a:effectLst/>
                <a:latin typeface="+mn-lt"/>
                <a:ea typeface="+mn-ea"/>
                <a:cs typeface="+mn-cs"/>
              </a:rPr>
              <a:t>us</a:t>
            </a:r>
            <a:r>
              <a:rPr lang="nb-NO" sz="1200" i="0" kern="1200" dirty="0">
                <a:solidFill>
                  <a:schemeClr val="tx1"/>
                </a:solidFill>
                <a:effectLst/>
                <a:latin typeface="+mn-lt"/>
                <a:ea typeface="+mn-ea"/>
                <a:cs typeface="+mn-cs"/>
              </a:rPr>
              <a:t>, </a:t>
            </a:r>
            <a:r>
              <a:rPr lang="nb-NO" sz="1200" i="0" kern="1200" dirty="0" err="1">
                <a:solidFill>
                  <a:schemeClr val="tx1"/>
                </a:solidFill>
                <a:effectLst/>
                <a:latin typeface="+mn-lt"/>
                <a:ea typeface="+mn-ea"/>
                <a:cs typeface="+mn-cs"/>
              </a:rPr>
              <a:t>the</a:t>
            </a:r>
            <a:r>
              <a:rPr lang="nb-NO" sz="1200" i="0" kern="1200" dirty="0">
                <a:solidFill>
                  <a:schemeClr val="tx1"/>
                </a:solidFill>
                <a:effectLst/>
                <a:latin typeface="+mn-lt"/>
                <a:ea typeface="+mn-ea"/>
                <a:cs typeface="+mn-cs"/>
              </a:rPr>
              <a:t> </a:t>
            </a:r>
            <a:r>
              <a:rPr lang="nb-NO" sz="1200" i="0" kern="1200" dirty="0" err="1">
                <a:solidFill>
                  <a:schemeClr val="tx1"/>
                </a:solidFill>
                <a:effectLst/>
                <a:latin typeface="+mn-lt"/>
                <a:ea typeface="+mn-ea"/>
                <a:cs typeface="+mn-cs"/>
              </a:rPr>
              <a:t>concept</a:t>
            </a:r>
            <a:r>
              <a:rPr lang="nb-NO" sz="1200" i="0" kern="1200" dirty="0">
                <a:solidFill>
                  <a:schemeClr val="tx1"/>
                </a:solidFill>
                <a:effectLst/>
                <a:latin typeface="+mn-lt"/>
                <a:ea typeface="+mn-ea"/>
                <a:cs typeface="+mn-cs"/>
              </a:rPr>
              <a:t> </a:t>
            </a:r>
            <a:r>
              <a:rPr lang="nb-NO" sz="1200" i="0" kern="1200" dirty="0" err="1">
                <a:solidFill>
                  <a:schemeClr val="tx1"/>
                </a:solidFill>
                <a:effectLst/>
                <a:latin typeface="+mn-lt"/>
                <a:ea typeface="+mn-ea"/>
                <a:cs typeface="+mn-cs"/>
              </a:rPr>
              <a:t>of</a:t>
            </a:r>
            <a:r>
              <a:rPr lang="nb-NO" sz="1200" i="0" kern="1200" dirty="0">
                <a:solidFill>
                  <a:schemeClr val="tx1"/>
                </a:solidFill>
                <a:effectLst/>
                <a:latin typeface="+mn-lt"/>
                <a:ea typeface="+mn-ea"/>
                <a:cs typeface="+mn-cs"/>
              </a:rPr>
              <a:t> </a:t>
            </a:r>
            <a:r>
              <a:rPr lang="nb-NO" sz="1200" i="0" kern="1200" dirty="0" err="1">
                <a:solidFill>
                  <a:schemeClr val="tx1"/>
                </a:solidFill>
                <a:effectLst/>
                <a:latin typeface="+mn-lt"/>
                <a:ea typeface="+mn-ea"/>
                <a:cs typeface="+mn-cs"/>
              </a:rPr>
              <a:t>public</a:t>
            </a:r>
            <a:r>
              <a:rPr lang="nb-NO" sz="1200" i="0" kern="1200" dirty="0">
                <a:solidFill>
                  <a:schemeClr val="tx1"/>
                </a:solidFill>
                <a:effectLst/>
                <a:latin typeface="+mn-lt"/>
                <a:ea typeface="+mn-ea"/>
                <a:cs typeface="+mn-cs"/>
              </a:rPr>
              <a:t> </a:t>
            </a:r>
            <a:r>
              <a:rPr lang="nb-NO" sz="1200" i="0" kern="1200" dirty="0" err="1">
                <a:solidFill>
                  <a:schemeClr val="tx1"/>
                </a:solidFill>
                <a:effectLst/>
                <a:latin typeface="+mn-lt"/>
                <a:ea typeface="+mn-ea"/>
                <a:cs typeface="+mn-cs"/>
              </a:rPr>
              <a:t>health</a:t>
            </a:r>
            <a:r>
              <a:rPr lang="nb-NO" sz="1200" i="0" kern="1200" dirty="0">
                <a:solidFill>
                  <a:schemeClr val="tx1"/>
                </a:solidFill>
                <a:effectLst/>
                <a:latin typeface="+mn-lt"/>
                <a:ea typeface="+mn-ea"/>
                <a:cs typeface="+mn-cs"/>
              </a:rPr>
              <a:t> </a:t>
            </a:r>
            <a:r>
              <a:rPr lang="nb-NO" sz="1200" i="0" kern="1200" dirty="0" err="1">
                <a:solidFill>
                  <a:schemeClr val="tx1"/>
                </a:solidFill>
                <a:effectLst/>
                <a:latin typeface="+mn-lt"/>
                <a:ea typeface="+mn-ea"/>
                <a:cs typeface="+mn-cs"/>
              </a:rPr>
              <a:t>comprises</a:t>
            </a:r>
            <a:r>
              <a:rPr lang="nb-NO" sz="1200" i="0" kern="1200" dirty="0">
                <a:solidFill>
                  <a:schemeClr val="tx1"/>
                </a:solidFill>
                <a:effectLst/>
                <a:latin typeface="+mn-lt"/>
                <a:ea typeface="+mn-ea"/>
                <a:cs typeface="+mn-cs"/>
              </a:rPr>
              <a:t> </a:t>
            </a:r>
            <a:r>
              <a:rPr lang="nb-NO" sz="1200" i="0" kern="1200" dirty="0" err="1">
                <a:solidFill>
                  <a:schemeClr val="tx1"/>
                </a:solidFill>
                <a:effectLst/>
                <a:latin typeface="+mn-lt"/>
                <a:ea typeface="+mn-ea"/>
                <a:cs typeface="+mn-cs"/>
              </a:rPr>
              <a:t>the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entirety</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of</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efforts</a:t>
            </a:r>
            <a:r>
              <a:rPr lang="nb-NO" sz="1200" i="0" kern="1200" baseline="0" dirty="0">
                <a:solidFill>
                  <a:schemeClr val="tx1"/>
                </a:solidFill>
                <a:effectLst/>
                <a:latin typeface="+mn-lt"/>
                <a:ea typeface="+mn-ea"/>
                <a:cs typeface="+mn-cs"/>
              </a:rPr>
              <a:t> to </a:t>
            </a:r>
            <a:r>
              <a:rPr lang="nb-NO" sz="1200" i="0" kern="1200" baseline="0" dirty="0" err="1">
                <a:solidFill>
                  <a:schemeClr val="tx1"/>
                </a:solidFill>
                <a:effectLst/>
                <a:latin typeface="+mn-lt"/>
                <a:ea typeface="+mn-ea"/>
                <a:cs typeface="+mn-cs"/>
              </a:rPr>
              <a:t>improve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health</a:t>
            </a:r>
            <a:r>
              <a:rPr lang="nb-NO" sz="1200" i="0" kern="1200" baseline="0" dirty="0">
                <a:solidFill>
                  <a:schemeClr val="tx1"/>
                </a:solidFill>
                <a:effectLst/>
                <a:latin typeface="+mn-lt"/>
                <a:ea typeface="+mn-ea"/>
                <a:cs typeface="+mn-cs"/>
              </a:rPr>
              <a:t> in </a:t>
            </a:r>
            <a:r>
              <a:rPr lang="nb-NO" sz="1200" i="0" kern="1200" baseline="0" dirty="0" err="1">
                <a:solidFill>
                  <a:schemeClr val="tx1"/>
                </a:solidFill>
                <a:effectLst/>
                <a:latin typeface="+mn-lt"/>
                <a:ea typeface="+mn-ea"/>
                <a:cs typeface="+mn-cs"/>
              </a:rPr>
              <a:t>society</a:t>
            </a:r>
            <a:r>
              <a:rPr lang="nb-NO" sz="1200" i="0" kern="1200" baseline="0" dirty="0">
                <a:solidFill>
                  <a:schemeClr val="tx1"/>
                </a:solidFill>
                <a:effectLst/>
                <a:latin typeface="+mn-lt"/>
                <a:ea typeface="+mn-ea"/>
                <a:cs typeface="+mn-cs"/>
              </a:rPr>
              <a:t>. In </a:t>
            </a:r>
            <a:r>
              <a:rPr lang="nb-NO" sz="1200" i="0" kern="1200" baseline="0" dirty="0" err="1">
                <a:solidFill>
                  <a:schemeClr val="tx1"/>
                </a:solidFill>
                <a:effectLst/>
                <a:latin typeface="+mn-lt"/>
                <a:ea typeface="+mn-ea"/>
                <a:cs typeface="+mn-cs"/>
              </a:rPr>
              <a:t>other</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words</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public</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health</a:t>
            </a:r>
            <a:r>
              <a:rPr lang="nb-NO" sz="1200" i="0" kern="1200" baseline="0" dirty="0">
                <a:solidFill>
                  <a:schemeClr val="tx1"/>
                </a:solidFill>
                <a:effectLst/>
                <a:latin typeface="+mn-lt"/>
                <a:ea typeface="+mn-ea"/>
                <a:cs typeface="+mn-cs"/>
              </a:rPr>
              <a:t> covers </a:t>
            </a:r>
            <a:r>
              <a:rPr lang="nb-NO" sz="1200" i="0" kern="1200" baseline="0" dirty="0" err="1">
                <a:solidFill>
                  <a:schemeClr val="tx1"/>
                </a:solidFill>
                <a:effectLst/>
                <a:latin typeface="+mn-lt"/>
                <a:ea typeface="+mn-ea"/>
                <a:cs typeface="+mn-cs"/>
              </a:rPr>
              <a:t>both</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intersectoral</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efforts</a:t>
            </a:r>
            <a:r>
              <a:rPr lang="nb-NO" sz="1200" i="0" kern="1200" baseline="0" dirty="0">
                <a:solidFill>
                  <a:schemeClr val="tx1"/>
                </a:solidFill>
                <a:effectLst/>
                <a:latin typeface="+mn-lt"/>
                <a:ea typeface="+mn-ea"/>
                <a:cs typeface="+mn-cs"/>
              </a:rPr>
              <a:t> as </a:t>
            </a:r>
            <a:r>
              <a:rPr lang="nb-NO" sz="1200" i="0" kern="1200" baseline="0" dirty="0" err="1">
                <a:solidFill>
                  <a:schemeClr val="tx1"/>
                </a:solidFill>
                <a:effectLst/>
                <a:latin typeface="+mn-lt"/>
                <a:ea typeface="+mn-ea"/>
                <a:cs typeface="+mn-cs"/>
              </a:rPr>
              <a:t>well</a:t>
            </a:r>
            <a:r>
              <a:rPr lang="nb-NO" sz="1200" i="0" kern="1200" baseline="0" dirty="0">
                <a:solidFill>
                  <a:schemeClr val="tx1"/>
                </a:solidFill>
                <a:effectLst/>
                <a:latin typeface="+mn-lt"/>
                <a:ea typeface="+mn-ea"/>
                <a:cs typeface="+mn-cs"/>
              </a:rPr>
              <a:t> as </a:t>
            </a:r>
            <a:r>
              <a:rPr lang="nb-NO" sz="1200" i="0" kern="1200" baseline="0" dirty="0" err="1">
                <a:solidFill>
                  <a:schemeClr val="tx1"/>
                </a:solidFill>
                <a:effectLst/>
                <a:latin typeface="+mn-lt"/>
                <a:ea typeface="+mn-ea"/>
                <a:cs typeface="+mn-cs"/>
              </a:rPr>
              <a:t>health</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care</a:t>
            </a:r>
            <a:r>
              <a:rPr lang="nb-NO" sz="1200" i="0" kern="1200" baseline="0" dirty="0">
                <a:solidFill>
                  <a:schemeClr val="tx1"/>
                </a:solidFill>
                <a:effectLst/>
                <a:latin typeface="+mn-lt"/>
                <a:ea typeface="+mn-ea"/>
                <a:cs typeface="+mn-cs"/>
              </a:rPr>
              <a:t>.</a:t>
            </a:r>
          </a:p>
        </p:txBody>
      </p:sp>
      <p:sp>
        <p:nvSpPr>
          <p:cNvPr id="4" name="Plassholder for lysbildenummer 3"/>
          <p:cNvSpPr>
            <a:spLocks noGrp="1"/>
          </p:cNvSpPr>
          <p:nvPr>
            <p:ph type="sldNum" sz="quarter" idx="10"/>
          </p:nvPr>
        </p:nvSpPr>
        <p:spPr/>
        <p:txBody>
          <a:bodyPr/>
          <a:lstStyle/>
          <a:p>
            <a:fld id="{95BBF806-026A-45BF-B0F0-B95A55C9444E}" type="slidenum">
              <a:rPr lang="nb-NO" smtClean="0">
                <a:solidFill>
                  <a:prstClr val="black"/>
                </a:solidFill>
              </a:rPr>
              <a:pPr/>
              <a:t>7</a:t>
            </a:fld>
            <a:endParaRPr lang="nb-NO">
              <a:solidFill>
                <a:prstClr val="black"/>
              </a:solidFill>
            </a:endParaRPr>
          </a:p>
        </p:txBody>
      </p:sp>
    </p:spTree>
    <p:extLst>
      <p:ext uri="{BB962C8B-B14F-4D97-AF65-F5344CB8AC3E}">
        <p14:creationId xmlns:p14="http://schemas.microsoft.com/office/powerpoint/2010/main" val="19986422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i="0" kern="1200" dirty="0">
                <a:solidFill>
                  <a:schemeClr val="tx1"/>
                </a:solidFill>
                <a:effectLst/>
                <a:latin typeface="+mn-lt"/>
                <a:ea typeface="+mn-ea"/>
                <a:cs typeface="+mn-cs"/>
              </a:rPr>
              <a:t>To </a:t>
            </a:r>
            <a:r>
              <a:rPr lang="nb-NO" sz="1200" i="0" kern="1200" dirty="0" err="1">
                <a:solidFill>
                  <a:schemeClr val="tx1"/>
                </a:solidFill>
                <a:effectLst/>
                <a:latin typeface="+mn-lt"/>
                <a:ea typeface="+mn-ea"/>
                <a:cs typeface="+mn-cs"/>
              </a:rPr>
              <a:t>improve</a:t>
            </a:r>
            <a:r>
              <a:rPr lang="nb-NO" sz="1200" i="0" kern="1200" dirty="0">
                <a:solidFill>
                  <a:schemeClr val="tx1"/>
                </a:solidFill>
                <a:effectLst/>
                <a:latin typeface="+mn-lt"/>
                <a:ea typeface="+mn-ea"/>
                <a:cs typeface="+mn-cs"/>
              </a:rPr>
              <a:t> </a:t>
            </a:r>
            <a:r>
              <a:rPr lang="nb-NO" sz="1200" i="0" kern="1200" dirty="0" err="1">
                <a:solidFill>
                  <a:schemeClr val="tx1"/>
                </a:solidFill>
                <a:effectLst/>
                <a:latin typeface="+mn-lt"/>
                <a:ea typeface="+mn-ea"/>
                <a:cs typeface="+mn-cs"/>
              </a:rPr>
              <a:t>the</a:t>
            </a:r>
            <a:r>
              <a:rPr lang="nb-NO" sz="1200" i="0" kern="1200" dirty="0">
                <a:solidFill>
                  <a:schemeClr val="tx1"/>
                </a:solidFill>
                <a:effectLst/>
                <a:latin typeface="+mn-lt"/>
                <a:ea typeface="+mn-ea"/>
                <a:cs typeface="+mn-cs"/>
              </a:rPr>
              <a:t> </a:t>
            </a:r>
            <a:r>
              <a:rPr lang="nb-NO" sz="1200" i="0" kern="1200" dirty="0" err="1">
                <a:solidFill>
                  <a:schemeClr val="tx1"/>
                </a:solidFill>
                <a:effectLst/>
                <a:latin typeface="+mn-lt"/>
                <a:ea typeface="+mn-ea"/>
                <a:cs typeface="+mn-cs"/>
              </a:rPr>
              <a:t>health</a:t>
            </a:r>
            <a:r>
              <a:rPr lang="nb-NO" sz="1200" i="0" kern="1200" dirty="0">
                <a:solidFill>
                  <a:schemeClr val="tx1"/>
                </a:solidFill>
                <a:effectLst/>
                <a:latin typeface="+mn-lt"/>
                <a:ea typeface="+mn-ea"/>
                <a:cs typeface="+mn-cs"/>
              </a:rPr>
              <a:t> </a:t>
            </a:r>
            <a:r>
              <a:rPr lang="nb-NO" sz="1200" i="0" kern="1200" dirty="0" err="1">
                <a:solidFill>
                  <a:schemeClr val="tx1"/>
                </a:solidFill>
                <a:effectLst/>
                <a:latin typeface="+mn-lt"/>
                <a:ea typeface="+mn-ea"/>
                <a:cs typeface="+mn-cs"/>
              </a:rPr>
              <a:t>of</a:t>
            </a:r>
            <a:r>
              <a:rPr lang="nb-NO" sz="1200" i="0" kern="1200" dirty="0">
                <a:solidFill>
                  <a:schemeClr val="tx1"/>
                </a:solidFill>
                <a:effectLst/>
                <a:latin typeface="+mn-lt"/>
                <a:ea typeface="+mn-ea"/>
                <a:cs typeface="+mn-cs"/>
              </a:rPr>
              <a:t> </a:t>
            </a:r>
            <a:r>
              <a:rPr lang="nb-NO" sz="1200" i="0" kern="1200" dirty="0" err="1">
                <a:solidFill>
                  <a:schemeClr val="tx1"/>
                </a:solidFill>
                <a:effectLst/>
                <a:latin typeface="+mn-lt"/>
                <a:ea typeface="+mn-ea"/>
                <a:cs typeface="+mn-cs"/>
              </a:rPr>
              <a:t>the</a:t>
            </a:r>
            <a:r>
              <a:rPr lang="nb-NO" sz="1200" i="0" kern="1200" dirty="0">
                <a:solidFill>
                  <a:schemeClr val="tx1"/>
                </a:solidFill>
                <a:effectLst/>
                <a:latin typeface="+mn-lt"/>
                <a:ea typeface="+mn-ea"/>
                <a:cs typeface="+mn-cs"/>
              </a:rPr>
              <a:t> </a:t>
            </a:r>
            <a:r>
              <a:rPr lang="nb-NO" sz="1200" i="0" kern="1200" dirty="0" err="1">
                <a:solidFill>
                  <a:schemeClr val="tx1"/>
                </a:solidFill>
                <a:effectLst/>
                <a:latin typeface="+mn-lt"/>
                <a:ea typeface="+mn-ea"/>
                <a:cs typeface="+mn-cs"/>
              </a:rPr>
              <a:t>public</a:t>
            </a:r>
            <a:r>
              <a:rPr lang="nb-NO" sz="1200" i="0" kern="1200" dirty="0">
                <a:solidFill>
                  <a:schemeClr val="tx1"/>
                </a:solidFill>
                <a:effectLst/>
                <a:latin typeface="+mn-lt"/>
                <a:ea typeface="+mn-ea"/>
                <a:cs typeface="+mn-cs"/>
              </a:rPr>
              <a:t> </a:t>
            </a:r>
            <a:r>
              <a:rPr lang="nb-NO" sz="1200" i="0" kern="1200" dirty="0" err="1">
                <a:solidFill>
                  <a:schemeClr val="tx1"/>
                </a:solidFill>
                <a:effectLst/>
                <a:latin typeface="+mn-lt"/>
                <a:ea typeface="+mn-ea"/>
                <a:cs typeface="+mn-cs"/>
              </a:rPr>
              <a:t>we</a:t>
            </a:r>
            <a:r>
              <a:rPr lang="nb-NO" sz="1200" i="0" kern="1200" dirty="0">
                <a:solidFill>
                  <a:schemeClr val="tx1"/>
                </a:solidFill>
                <a:effectLst/>
                <a:latin typeface="+mn-lt"/>
                <a:ea typeface="+mn-ea"/>
                <a:cs typeface="+mn-cs"/>
              </a:rPr>
              <a:t> </a:t>
            </a:r>
            <a:r>
              <a:rPr lang="nb-NO" sz="1200" i="0" kern="1200" dirty="0" err="1">
                <a:solidFill>
                  <a:schemeClr val="tx1"/>
                </a:solidFill>
                <a:effectLst/>
                <a:latin typeface="+mn-lt"/>
                <a:ea typeface="+mn-ea"/>
                <a:cs typeface="+mn-cs"/>
              </a:rPr>
              <a:t>need</a:t>
            </a:r>
            <a:r>
              <a:rPr lang="nb-NO" sz="1200" i="0" kern="1200" dirty="0">
                <a:solidFill>
                  <a:schemeClr val="tx1"/>
                </a:solidFill>
                <a:effectLst/>
                <a:latin typeface="+mn-lt"/>
                <a:ea typeface="+mn-ea"/>
                <a:cs typeface="+mn-cs"/>
              </a:rPr>
              <a:t> </a:t>
            </a:r>
            <a:r>
              <a:rPr lang="nb-NO" sz="1200" i="0" kern="1200" dirty="0" err="1">
                <a:solidFill>
                  <a:schemeClr val="tx1"/>
                </a:solidFill>
                <a:effectLst/>
                <a:latin typeface="+mn-lt"/>
                <a:ea typeface="+mn-ea"/>
                <a:cs typeface="+mn-cs"/>
              </a:rPr>
              <a:t>scientific</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evidence</a:t>
            </a:r>
            <a:r>
              <a:rPr lang="nb-NO" sz="1200" i="0" kern="1200" baseline="0" dirty="0">
                <a:solidFill>
                  <a:schemeClr val="tx1"/>
                </a:solidFill>
                <a:effectLst/>
                <a:latin typeface="+mn-lt"/>
                <a:ea typeface="+mn-ea"/>
                <a:cs typeface="+mn-cs"/>
              </a:rPr>
              <a:t> to </a:t>
            </a:r>
            <a:r>
              <a:rPr lang="nb-NO" sz="1200" i="0" kern="1200" baseline="0" dirty="0" err="1">
                <a:solidFill>
                  <a:schemeClr val="tx1"/>
                </a:solidFill>
                <a:effectLst/>
                <a:latin typeface="+mn-lt"/>
                <a:ea typeface="+mn-ea"/>
                <a:cs typeface="+mn-cs"/>
              </a:rPr>
              <a:t>prioritise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the</a:t>
            </a:r>
            <a:r>
              <a:rPr lang="nb-NO" sz="1200" i="0" kern="1200" baseline="0" dirty="0">
                <a:solidFill>
                  <a:schemeClr val="tx1"/>
                </a:solidFill>
                <a:effectLst/>
                <a:latin typeface="+mn-lt"/>
                <a:ea typeface="+mn-ea"/>
                <a:cs typeface="+mn-cs"/>
              </a:rPr>
              <a:t> most </a:t>
            </a:r>
            <a:r>
              <a:rPr lang="nb-NO" sz="1200" i="0" kern="1200" baseline="0" dirty="0" err="1">
                <a:solidFill>
                  <a:schemeClr val="tx1"/>
                </a:solidFill>
                <a:effectLst/>
                <a:latin typeface="+mn-lt"/>
                <a:ea typeface="+mn-ea"/>
                <a:cs typeface="+mn-cs"/>
              </a:rPr>
              <a:t>important</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interventions</a:t>
            </a:r>
            <a:r>
              <a:rPr lang="nb-NO" sz="1200" i="0" kern="1200" baseline="0" dirty="0">
                <a:solidFill>
                  <a:schemeClr val="tx1"/>
                </a:solidFill>
                <a:effectLst/>
                <a:latin typeface="+mn-lt"/>
                <a:ea typeface="+mn-ea"/>
                <a:cs typeface="+mn-cs"/>
              </a:rPr>
              <a:t>. This </a:t>
            </a:r>
            <a:r>
              <a:rPr lang="nb-NO" sz="1200" i="0" kern="1200" baseline="0" dirty="0" err="1">
                <a:solidFill>
                  <a:schemeClr val="tx1"/>
                </a:solidFill>
                <a:effectLst/>
                <a:latin typeface="+mn-lt"/>
                <a:ea typeface="+mn-ea"/>
                <a:cs typeface="+mn-cs"/>
              </a:rPr>
              <a:t>requires</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both</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excellent</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research</a:t>
            </a:r>
            <a:r>
              <a:rPr lang="nb-NO" sz="1200" i="0" kern="1200" baseline="0" dirty="0">
                <a:solidFill>
                  <a:schemeClr val="tx1"/>
                </a:solidFill>
                <a:effectLst/>
                <a:latin typeface="+mn-lt"/>
                <a:ea typeface="+mn-ea"/>
                <a:cs typeface="+mn-cs"/>
              </a:rPr>
              <a:t> as </a:t>
            </a:r>
            <a:r>
              <a:rPr lang="nb-NO" sz="1200" i="0" kern="1200" baseline="0" dirty="0" err="1">
                <a:solidFill>
                  <a:schemeClr val="tx1"/>
                </a:solidFill>
                <a:effectLst/>
                <a:latin typeface="+mn-lt"/>
                <a:ea typeface="+mn-ea"/>
                <a:cs typeface="+mn-cs"/>
              </a:rPr>
              <a:t>well</a:t>
            </a:r>
            <a:r>
              <a:rPr lang="nb-NO" sz="1200" i="0" kern="1200" baseline="0" dirty="0">
                <a:solidFill>
                  <a:schemeClr val="tx1"/>
                </a:solidFill>
                <a:effectLst/>
                <a:latin typeface="+mn-lt"/>
                <a:ea typeface="+mn-ea"/>
                <a:cs typeface="+mn-cs"/>
              </a:rPr>
              <a:t> as </a:t>
            </a:r>
            <a:r>
              <a:rPr lang="nb-NO" sz="1200" i="0" kern="1200" baseline="0" dirty="0" err="1">
                <a:solidFill>
                  <a:schemeClr val="tx1"/>
                </a:solidFill>
                <a:effectLst/>
                <a:latin typeface="+mn-lt"/>
                <a:ea typeface="+mn-ea"/>
                <a:cs typeface="+mn-cs"/>
              </a:rPr>
              <a:t>advanced</a:t>
            </a:r>
            <a:r>
              <a:rPr lang="nb-NO" sz="1200" i="0" kern="1200" baseline="0" dirty="0">
                <a:solidFill>
                  <a:schemeClr val="tx1"/>
                </a:solidFill>
                <a:effectLst/>
                <a:latin typeface="+mn-lt"/>
                <a:ea typeface="+mn-ea"/>
                <a:cs typeface="+mn-cs"/>
              </a:rPr>
              <a:t> skills and </a:t>
            </a:r>
            <a:r>
              <a:rPr lang="nb-NO" sz="1200" i="0" kern="1200" baseline="0" dirty="0" err="1">
                <a:solidFill>
                  <a:schemeClr val="tx1"/>
                </a:solidFill>
                <a:effectLst/>
                <a:latin typeface="+mn-lt"/>
                <a:ea typeface="+mn-ea"/>
                <a:cs typeface="+mn-cs"/>
              </a:rPr>
              <a:t>methods</a:t>
            </a:r>
            <a:r>
              <a:rPr lang="nb-NO" sz="1200" i="0" kern="1200" baseline="0" dirty="0">
                <a:solidFill>
                  <a:schemeClr val="tx1"/>
                </a:solidFill>
                <a:effectLst/>
                <a:latin typeface="+mn-lt"/>
                <a:ea typeface="+mn-ea"/>
                <a:cs typeface="+mn-cs"/>
              </a:rPr>
              <a:t>.</a:t>
            </a:r>
          </a:p>
          <a:p>
            <a:endParaRPr lang="nb-NO" sz="1200" i="0" kern="1200" baseline="0" dirty="0">
              <a:solidFill>
                <a:schemeClr val="tx1"/>
              </a:solidFill>
              <a:effectLst/>
              <a:latin typeface="+mn-lt"/>
              <a:ea typeface="+mn-ea"/>
              <a:cs typeface="+mn-cs"/>
            </a:endParaRPr>
          </a:p>
          <a:p>
            <a:r>
              <a:rPr lang="nb-NO" sz="1200" i="0" kern="1200" baseline="0" dirty="0">
                <a:solidFill>
                  <a:schemeClr val="tx1"/>
                </a:solidFill>
                <a:effectLst/>
                <a:latin typeface="+mn-lt"/>
                <a:ea typeface="+mn-ea"/>
                <a:cs typeface="+mn-cs"/>
              </a:rPr>
              <a:t>NIPH </a:t>
            </a:r>
            <a:r>
              <a:rPr lang="nb-NO" sz="1200" i="0" kern="1200" baseline="0" dirty="0" err="1">
                <a:solidFill>
                  <a:schemeClr val="tx1"/>
                </a:solidFill>
                <a:effectLst/>
                <a:latin typeface="+mn-lt"/>
                <a:ea typeface="+mn-ea"/>
                <a:cs typeface="+mn-cs"/>
              </a:rPr>
              <a:t>will</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focus</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on</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systematically</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evaluating</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which</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interventions</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will</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improve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health</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represent</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cost-effective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public</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investments</a:t>
            </a:r>
            <a:r>
              <a:rPr lang="nb-NO" sz="1200" i="0" kern="1200" baseline="0" dirty="0">
                <a:solidFill>
                  <a:schemeClr val="tx1"/>
                </a:solidFill>
                <a:effectLst/>
                <a:latin typeface="+mn-lt"/>
                <a:ea typeface="+mn-ea"/>
                <a:cs typeface="+mn-cs"/>
              </a:rPr>
              <a:t>, and </a:t>
            </a:r>
            <a:r>
              <a:rPr lang="nb-NO" sz="1200" i="0" kern="1200" baseline="0" dirty="0" err="1">
                <a:solidFill>
                  <a:schemeClr val="tx1"/>
                </a:solidFill>
                <a:effectLst/>
                <a:latin typeface="+mn-lt"/>
                <a:ea typeface="+mn-ea"/>
                <a:cs typeface="+mn-cs"/>
              </a:rPr>
              <a:t>contribute</a:t>
            </a:r>
            <a:r>
              <a:rPr lang="nb-NO" sz="1200" i="0" kern="1200" baseline="0" dirty="0">
                <a:solidFill>
                  <a:schemeClr val="tx1"/>
                </a:solidFill>
                <a:effectLst/>
                <a:latin typeface="+mn-lt"/>
                <a:ea typeface="+mn-ea"/>
                <a:cs typeface="+mn-cs"/>
              </a:rPr>
              <a:t> to more </a:t>
            </a:r>
            <a:r>
              <a:rPr lang="nb-NO" sz="1200" i="0" kern="1200" baseline="0" dirty="0" err="1">
                <a:solidFill>
                  <a:schemeClr val="tx1"/>
                </a:solidFill>
                <a:effectLst/>
                <a:latin typeface="+mn-lt"/>
                <a:ea typeface="+mn-ea"/>
                <a:cs typeface="+mn-cs"/>
              </a:rPr>
              <a:t>equitable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health</a:t>
            </a:r>
            <a:r>
              <a:rPr lang="nb-NO" sz="1200" i="0" kern="1200" baseline="0" dirty="0">
                <a:solidFill>
                  <a:schemeClr val="tx1"/>
                </a:solidFill>
                <a:effectLst/>
                <a:latin typeface="+mn-lt"/>
                <a:ea typeface="+mn-ea"/>
                <a:cs typeface="+mn-cs"/>
              </a:rPr>
              <a:t> and </a:t>
            </a:r>
            <a:r>
              <a:rPr lang="nb-NO" sz="1200" i="0" kern="1200" baseline="0" dirty="0" err="1">
                <a:solidFill>
                  <a:schemeClr val="tx1"/>
                </a:solidFill>
                <a:effectLst/>
                <a:latin typeface="+mn-lt"/>
                <a:ea typeface="+mn-ea"/>
                <a:cs typeface="+mn-cs"/>
              </a:rPr>
              <a:t>living</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conditions</a:t>
            </a:r>
            <a:r>
              <a:rPr lang="nb-NO" sz="1200" i="0" kern="1200" baseline="0" dirty="0">
                <a:solidFill>
                  <a:schemeClr val="tx1"/>
                </a:solidFill>
                <a:effectLst/>
                <a:latin typeface="+mn-lt"/>
                <a:ea typeface="+mn-ea"/>
                <a:cs typeface="+mn-cs"/>
              </a:rPr>
              <a:t>.</a:t>
            </a:r>
          </a:p>
          <a:p>
            <a:endParaRPr lang="nb-NO" sz="1200" i="0" kern="1200" dirty="0">
              <a:solidFill>
                <a:schemeClr val="tx1"/>
              </a:solidFill>
              <a:effectLst/>
              <a:latin typeface="+mn-lt"/>
              <a:ea typeface="+mn-ea"/>
              <a:cs typeface="+mn-cs"/>
            </a:endParaRPr>
          </a:p>
          <a:p>
            <a:r>
              <a:rPr lang="nb-NO" sz="1200" i="0" kern="1200" dirty="0">
                <a:solidFill>
                  <a:schemeClr val="tx1"/>
                </a:solidFill>
                <a:effectLst/>
                <a:latin typeface="+mn-lt"/>
                <a:ea typeface="+mn-ea"/>
                <a:cs typeface="+mn-cs"/>
              </a:rPr>
              <a:t>In</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particular</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will</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consider</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interventions</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that</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are</a:t>
            </a:r>
            <a:r>
              <a:rPr lang="nb-NO" sz="1200" i="0" kern="1200" baseline="0" dirty="0">
                <a:solidFill>
                  <a:schemeClr val="tx1"/>
                </a:solidFill>
                <a:effectLst/>
                <a:latin typeface="+mn-lt"/>
                <a:ea typeface="+mn-ea"/>
                <a:cs typeface="+mn-cs"/>
              </a:rPr>
              <a:t> relevant in </a:t>
            </a:r>
            <a:r>
              <a:rPr lang="nb-NO" sz="1200" i="0" kern="1200" baseline="0" dirty="0" err="1">
                <a:solidFill>
                  <a:schemeClr val="tx1"/>
                </a:solidFill>
                <a:effectLst/>
                <a:latin typeface="+mn-lt"/>
                <a:ea typeface="+mn-ea"/>
                <a:cs typeface="+mn-cs"/>
              </a:rPr>
              <a:t>municipalities</a:t>
            </a:r>
            <a:r>
              <a:rPr lang="nb-NO" sz="1200" i="0" kern="1200" baseline="0" dirty="0">
                <a:solidFill>
                  <a:schemeClr val="tx1"/>
                </a:solidFill>
                <a:effectLst/>
                <a:latin typeface="+mn-lt"/>
                <a:ea typeface="+mn-ea"/>
                <a:cs typeface="+mn-cs"/>
              </a:rPr>
              <a:t>, and </a:t>
            </a:r>
            <a:r>
              <a:rPr lang="nb-NO" sz="1200" i="0" kern="1200" baseline="0" dirty="0" err="1">
                <a:solidFill>
                  <a:schemeClr val="tx1"/>
                </a:solidFill>
                <a:effectLst/>
                <a:latin typeface="+mn-lt"/>
                <a:ea typeface="+mn-ea"/>
                <a:cs typeface="+mn-cs"/>
              </a:rPr>
              <a:t>we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will</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highlight</a:t>
            </a:r>
            <a:r>
              <a:rPr lang="nb-NO" sz="1200" i="0" kern="1200" baseline="0" dirty="0">
                <a:solidFill>
                  <a:schemeClr val="tx1"/>
                </a:solidFill>
                <a:effectLst/>
                <a:latin typeface="+mn-lt"/>
                <a:ea typeface="+mn-ea"/>
                <a:cs typeface="+mn-cs"/>
              </a:rPr>
              <a:t> mental </a:t>
            </a:r>
            <a:r>
              <a:rPr lang="nb-NO" sz="1200" i="0" kern="1200" baseline="0" dirty="0" err="1">
                <a:solidFill>
                  <a:schemeClr val="tx1"/>
                </a:solidFill>
                <a:effectLst/>
                <a:latin typeface="+mn-lt"/>
                <a:ea typeface="+mn-ea"/>
                <a:cs typeface="+mn-cs"/>
              </a:rPr>
              <a:t>health</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drugs</a:t>
            </a:r>
            <a:r>
              <a:rPr lang="nb-NO" sz="1200" i="0" kern="1200" baseline="0" dirty="0">
                <a:solidFill>
                  <a:schemeClr val="tx1"/>
                </a:solidFill>
                <a:effectLst/>
                <a:latin typeface="+mn-lt"/>
                <a:ea typeface="+mn-ea"/>
                <a:cs typeface="+mn-cs"/>
              </a:rPr>
              <a:t> and </a:t>
            </a:r>
            <a:r>
              <a:rPr lang="nb-NO" sz="1200" i="0" kern="1200" baseline="0" dirty="0" err="1">
                <a:solidFill>
                  <a:schemeClr val="tx1"/>
                </a:solidFill>
                <a:effectLst/>
                <a:latin typeface="+mn-lt"/>
                <a:ea typeface="+mn-ea"/>
                <a:cs typeface="+mn-cs"/>
              </a:rPr>
              <a:t>alcohol</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healthy</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ageing</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social</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inequalities</a:t>
            </a:r>
            <a:r>
              <a:rPr lang="nb-NO" sz="1200" i="0" kern="1200" baseline="0" dirty="0">
                <a:solidFill>
                  <a:schemeClr val="tx1"/>
                </a:solidFill>
                <a:effectLst/>
                <a:latin typeface="+mn-lt"/>
                <a:ea typeface="+mn-ea"/>
                <a:cs typeface="+mn-cs"/>
              </a:rPr>
              <a:t> and formative </a:t>
            </a:r>
            <a:r>
              <a:rPr lang="nb-NO" sz="1200" i="0" kern="1200" baseline="0" dirty="0" err="1">
                <a:solidFill>
                  <a:schemeClr val="tx1"/>
                </a:solidFill>
                <a:effectLst/>
                <a:latin typeface="+mn-lt"/>
                <a:ea typeface="+mn-ea"/>
                <a:cs typeface="+mn-cs"/>
              </a:rPr>
              <a:t>conditions</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among</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children</a:t>
            </a:r>
            <a:r>
              <a:rPr lang="nb-NO" sz="1200" i="0" kern="1200" baseline="0" dirty="0">
                <a:solidFill>
                  <a:schemeClr val="tx1"/>
                </a:solidFill>
                <a:effectLst/>
                <a:latin typeface="+mn-lt"/>
                <a:ea typeface="+mn-ea"/>
                <a:cs typeface="+mn-cs"/>
              </a:rPr>
              <a:t> and </a:t>
            </a:r>
            <a:r>
              <a:rPr lang="nb-NO" sz="1200" i="0" kern="1200" baseline="0" dirty="0" err="1">
                <a:solidFill>
                  <a:schemeClr val="tx1"/>
                </a:solidFill>
                <a:effectLst/>
                <a:latin typeface="+mn-lt"/>
                <a:ea typeface="+mn-ea"/>
                <a:cs typeface="+mn-cs"/>
              </a:rPr>
              <a:t>adolescents</a:t>
            </a:r>
            <a:r>
              <a:rPr lang="nb-NO" sz="1200" i="0" kern="1200" baseline="0" dirty="0">
                <a:solidFill>
                  <a:schemeClr val="tx1"/>
                </a:solidFill>
                <a:effectLst/>
                <a:latin typeface="+mn-lt"/>
                <a:ea typeface="+mn-ea"/>
                <a:cs typeface="+mn-cs"/>
              </a:rPr>
              <a:t>.</a:t>
            </a:r>
          </a:p>
        </p:txBody>
      </p:sp>
      <p:sp>
        <p:nvSpPr>
          <p:cNvPr id="4" name="Plassholder for lysbildenummer 3"/>
          <p:cNvSpPr>
            <a:spLocks noGrp="1"/>
          </p:cNvSpPr>
          <p:nvPr>
            <p:ph type="sldNum" sz="quarter" idx="10"/>
          </p:nvPr>
        </p:nvSpPr>
        <p:spPr/>
        <p:txBody>
          <a:bodyPr/>
          <a:lstStyle/>
          <a:p>
            <a:fld id="{95BBF806-026A-45BF-B0F0-B95A55C9444E}" type="slidenum">
              <a:rPr lang="nb-NO" smtClean="0">
                <a:solidFill>
                  <a:prstClr val="black"/>
                </a:solidFill>
              </a:rPr>
              <a:pPr/>
              <a:t>8</a:t>
            </a:fld>
            <a:endParaRPr lang="nb-NO">
              <a:solidFill>
                <a:prstClr val="black"/>
              </a:solidFill>
            </a:endParaRPr>
          </a:p>
        </p:txBody>
      </p:sp>
    </p:spTree>
    <p:extLst>
      <p:ext uri="{BB962C8B-B14F-4D97-AF65-F5344CB8AC3E}">
        <p14:creationId xmlns:p14="http://schemas.microsoft.com/office/powerpoint/2010/main" val="25269333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i="0" kern="1200" dirty="0">
                <a:solidFill>
                  <a:schemeClr val="tx1"/>
                </a:solidFill>
                <a:effectLst/>
                <a:latin typeface="+mn-lt"/>
                <a:ea typeface="+mn-ea"/>
                <a:cs typeface="+mn-cs"/>
              </a:rPr>
              <a:t>In order</a:t>
            </a:r>
            <a:r>
              <a:rPr lang="nb-NO" sz="1200" i="0" kern="1200" baseline="0" dirty="0">
                <a:solidFill>
                  <a:schemeClr val="tx1"/>
                </a:solidFill>
                <a:effectLst/>
                <a:latin typeface="+mn-lt"/>
                <a:ea typeface="+mn-ea"/>
                <a:cs typeface="+mn-cs"/>
              </a:rPr>
              <a:t> to </a:t>
            </a:r>
            <a:r>
              <a:rPr lang="nb-NO" sz="1200" i="0" kern="1200" baseline="0" dirty="0" err="1">
                <a:solidFill>
                  <a:schemeClr val="tx1"/>
                </a:solidFill>
                <a:effectLst/>
                <a:latin typeface="+mn-lt"/>
                <a:ea typeface="+mn-ea"/>
                <a:cs typeface="+mn-cs"/>
              </a:rPr>
              <a:t>contribute</a:t>
            </a:r>
            <a:r>
              <a:rPr lang="nb-NO" sz="1200" i="0" kern="1200" baseline="0" dirty="0">
                <a:solidFill>
                  <a:schemeClr val="tx1"/>
                </a:solidFill>
                <a:effectLst/>
                <a:latin typeface="+mn-lt"/>
                <a:ea typeface="+mn-ea"/>
                <a:cs typeface="+mn-cs"/>
              </a:rPr>
              <a:t> to </a:t>
            </a:r>
            <a:r>
              <a:rPr lang="nb-NO" sz="1200" i="0" kern="1200" baseline="0" dirty="0" err="1">
                <a:solidFill>
                  <a:schemeClr val="tx1"/>
                </a:solidFill>
                <a:effectLst/>
                <a:latin typeface="+mn-lt"/>
                <a:ea typeface="+mn-ea"/>
                <a:cs typeface="+mn-cs"/>
              </a:rPr>
              <a:t>sustainable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future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health</a:t>
            </a:r>
            <a:r>
              <a:rPr lang="nb-NO" sz="1200" i="0" kern="1200" baseline="0" dirty="0">
                <a:solidFill>
                  <a:schemeClr val="tx1"/>
                </a:solidFill>
                <a:effectLst/>
                <a:latin typeface="+mn-lt"/>
                <a:ea typeface="+mn-ea"/>
                <a:cs typeface="+mn-cs"/>
              </a:rPr>
              <a:t> and </a:t>
            </a:r>
            <a:r>
              <a:rPr lang="nb-NO" sz="1200" i="0" kern="1200" baseline="0" dirty="0" err="1">
                <a:solidFill>
                  <a:schemeClr val="tx1"/>
                </a:solidFill>
                <a:effectLst/>
                <a:latin typeface="+mn-lt"/>
                <a:ea typeface="+mn-ea"/>
                <a:cs typeface="+mn-cs"/>
              </a:rPr>
              <a:t>care</a:t>
            </a:r>
            <a:r>
              <a:rPr lang="nb-NO" sz="1200" i="0" kern="1200" baseline="0" dirty="0">
                <a:solidFill>
                  <a:schemeClr val="tx1"/>
                </a:solidFill>
                <a:effectLst/>
                <a:latin typeface="+mn-lt"/>
                <a:ea typeface="+mn-ea"/>
                <a:cs typeface="+mn-cs"/>
              </a:rPr>
              <a:t> services, </a:t>
            </a:r>
            <a:r>
              <a:rPr lang="nb-NO" sz="1200" i="0" kern="1200" baseline="0" dirty="0" err="1">
                <a:solidFill>
                  <a:schemeClr val="tx1"/>
                </a:solidFill>
                <a:effectLst/>
                <a:latin typeface="+mn-lt"/>
                <a:ea typeface="+mn-ea"/>
                <a:cs typeface="+mn-cs"/>
              </a:rPr>
              <a:t>we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need</a:t>
            </a:r>
            <a:r>
              <a:rPr lang="nb-NO" sz="1200" i="0" kern="1200" baseline="0" dirty="0">
                <a:solidFill>
                  <a:schemeClr val="tx1"/>
                </a:solidFill>
                <a:effectLst/>
                <a:latin typeface="+mn-lt"/>
                <a:ea typeface="+mn-ea"/>
                <a:cs typeface="+mn-cs"/>
              </a:rPr>
              <a:t> to </a:t>
            </a:r>
            <a:r>
              <a:rPr lang="nb-NO" sz="1200" i="0" kern="1200" baseline="0" dirty="0" err="1">
                <a:solidFill>
                  <a:schemeClr val="tx1"/>
                </a:solidFill>
                <a:effectLst/>
                <a:latin typeface="+mn-lt"/>
                <a:ea typeface="+mn-ea"/>
                <a:cs typeface="+mn-cs"/>
              </a:rPr>
              <a:t>better</a:t>
            </a:r>
            <a:r>
              <a:rPr lang="nb-NO" sz="1200" i="0" kern="1200" baseline="0" dirty="0">
                <a:solidFill>
                  <a:schemeClr val="tx1"/>
                </a:solidFill>
                <a:effectLst/>
                <a:latin typeface="+mn-lt"/>
                <a:ea typeface="+mn-ea"/>
                <a:cs typeface="+mn-cs"/>
              </a:rPr>
              <a:t> understand </a:t>
            </a:r>
            <a:r>
              <a:rPr lang="nb-NO" sz="1200" i="0" kern="1200" baseline="0" dirty="0" err="1">
                <a:solidFill>
                  <a:schemeClr val="tx1"/>
                </a:solidFill>
                <a:effectLst/>
                <a:latin typeface="+mn-lt"/>
                <a:ea typeface="+mn-ea"/>
                <a:cs typeface="+mn-cs"/>
              </a:rPr>
              <a:t>how</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health</a:t>
            </a:r>
            <a:r>
              <a:rPr lang="nb-NO" sz="1200" i="0" kern="1200" baseline="0" dirty="0">
                <a:solidFill>
                  <a:schemeClr val="tx1"/>
                </a:solidFill>
                <a:effectLst/>
                <a:latin typeface="+mn-lt"/>
                <a:ea typeface="+mn-ea"/>
                <a:cs typeface="+mn-cs"/>
              </a:rPr>
              <a:t> and </a:t>
            </a:r>
            <a:r>
              <a:rPr lang="nb-NO" sz="1200" i="0" kern="1200" baseline="0" dirty="0" err="1">
                <a:solidFill>
                  <a:schemeClr val="tx1"/>
                </a:solidFill>
                <a:effectLst/>
                <a:latin typeface="+mn-lt"/>
                <a:ea typeface="+mn-ea"/>
                <a:cs typeface="+mn-cs"/>
              </a:rPr>
              <a:t>care</a:t>
            </a:r>
            <a:r>
              <a:rPr lang="nb-NO" sz="1200" i="0" kern="1200" baseline="0" dirty="0">
                <a:solidFill>
                  <a:schemeClr val="tx1"/>
                </a:solidFill>
                <a:effectLst/>
                <a:latin typeface="+mn-lt"/>
                <a:ea typeface="+mn-ea"/>
                <a:cs typeface="+mn-cs"/>
              </a:rPr>
              <a:t> services </a:t>
            </a:r>
            <a:r>
              <a:rPr lang="nb-NO" sz="1200" i="0" kern="1200" baseline="0" dirty="0" err="1">
                <a:solidFill>
                  <a:schemeClr val="tx1"/>
                </a:solidFill>
                <a:effectLst/>
                <a:latin typeface="+mn-lt"/>
                <a:ea typeface="+mn-ea"/>
                <a:cs typeface="+mn-cs"/>
              </a:rPr>
              <a:t>function</a:t>
            </a:r>
            <a:r>
              <a:rPr lang="nb-NO" sz="1200" i="0" kern="1200" baseline="0" dirty="0">
                <a:solidFill>
                  <a:schemeClr val="tx1"/>
                </a:solidFill>
                <a:effectLst/>
                <a:latin typeface="+mn-lt"/>
                <a:ea typeface="+mn-ea"/>
                <a:cs typeface="+mn-cs"/>
              </a:rPr>
              <a:t> and </a:t>
            </a:r>
            <a:r>
              <a:rPr lang="nb-NO" sz="1200" i="0" kern="1200" baseline="0" dirty="0" err="1">
                <a:solidFill>
                  <a:schemeClr val="tx1"/>
                </a:solidFill>
                <a:effectLst/>
                <a:latin typeface="+mn-lt"/>
                <a:ea typeface="+mn-ea"/>
                <a:cs typeface="+mn-cs"/>
              </a:rPr>
              <a:t>how</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they</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can</a:t>
            </a:r>
            <a:r>
              <a:rPr lang="nb-NO" sz="1200" i="0" kern="1200" baseline="0" dirty="0">
                <a:solidFill>
                  <a:schemeClr val="tx1"/>
                </a:solidFill>
                <a:effectLst/>
                <a:latin typeface="+mn-lt"/>
                <a:ea typeface="+mn-ea"/>
                <a:cs typeface="+mn-cs"/>
              </a:rPr>
              <a:t> be </a:t>
            </a:r>
            <a:r>
              <a:rPr lang="nb-NO" sz="1200" i="0" kern="1200" baseline="0" dirty="0" err="1">
                <a:solidFill>
                  <a:schemeClr val="tx1"/>
                </a:solidFill>
                <a:effectLst/>
                <a:latin typeface="+mn-lt"/>
                <a:ea typeface="+mn-ea"/>
                <a:cs typeface="+mn-cs"/>
              </a:rPr>
              <a:t>organised</a:t>
            </a:r>
            <a:r>
              <a:rPr lang="nb-NO" sz="1200" i="0" kern="1200" baseline="0" dirty="0">
                <a:solidFill>
                  <a:schemeClr val="tx1"/>
                </a:solidFill>
                <a:effectLst/>
                <a:latin typeface="+mn-lt"/>
                <a:ea typeface="+mn-ea"/>
                <a:cs typeface="+mn-cs"/>
              </a:rPr>
              <a:t> for optimal </a:t>
            </a:r>
            <a:r>
              <a:rPr lang="nb-NO" sz="1200" i="0" kern="1200" baseline="0" dirty="0" err="1">
                <a:solidFill>
                  <a:schemeClr val="tx1"/>
                </a:solidFill>
                <a:effectLst/>
                <a:latin typeface="+mn-lt"/>
                <a:ea typeface="+mn-ea"/>
                <a:cs typeface="+mn-cs"/>
              </a:rPr>
              <a:t>performance</a:t>
            </a:r>
            <a:r>
              <a:rPr lang="nb-NO" sz="1200" i="0" kern="1200" baseline="0" dirty="0">
                <a:solidFill>
                  <a:schemeClr val="tx1"/>
                </a:solidFill>
                <a:effectLst/>
                <a:latin typeface="+mn-lt"/>
                <a:ea typeface="+mn-ea"/>
                <a:cs typeface="+mn-cs"/>
              </a:rPr>
              <a:t>.</a:t>
            </a:r>
          </a:p>
          <a:p>
            <a:endParaRPr lang="nb-NO" sz="1200" i="0" kern="1200" dirty="0">
              <a:solidFill>
                <a:schemeClr val="tx1"/>
              </a:solidFill>
              <a:effectLst/>
              <a:latin typeface="+mn-lt"/>
              <a:ea typeface="+mn-ea"/>
              <a:cs typeface="+mn-cs"/>
            </a:endParaRPr>
          </a:p>
          <a:p>
            <a:r>
              <a:rPr lang="nb-NO" sz="1200" i="0" kern="1200" dirty="0">
                <a:solidFill>
                  <a:schemeClr val="tx1"/>
                </a:solidFill>
                <a:effectLst/>
                <a:latin typeface="+mn-lt"/>
                <a:ea typeface="+mn-ea"/>
                <a:cs typeface="+mn-cs"/>
              </a:rPr>
              <a:t>In</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some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instances</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existing</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methods</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will</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give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us</a:t>
            </a:r>
            <a:r>
              <a:rPr lang="nb-NO" sz="1200" i="0" kern="1200" baseline="0" dirty="0">
                <a:solidFill>
                  <a:schemeClr val="tx1"/>
                </a:solidFill>
                <a:effectLst/>
                <a:latin typeface="+mn-lt"/>
                <a:ea typeface="+mn-ea"/>
                <a:cs typeface="+mn-cs"/>
              </a:rPr>
              <a:t> relevant </a:t>
            </a:r>
            <a:r>
              <a:rPr lang="nb-NO" sz="1200" i="0" kern="1200" baseline="0" dirty="0" err="1">
                <a:solidFill>
                  <a:schemeClr val="tx1"/>
                </a:solidFill>
                <a:effectLst/>
                <a:latin typeface="+mn-lt"/>
                <a:ea typeface="+mn-ea"/>
                <a:cs typeface="+mn-cs"/>
              </a:rPr>
              <a:t>insights</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However</a:t>
            </a:r>
            <a:r>
              <a:rPr lang="nb-NO" sz="1200" i="0" kern="1200" baseline="0" dirty="0">
                <a:solidFill>
                  <a:schemeClr val="tx1"/>
                </a:solidFill>
                <a:effectLst/>
                <a:latin typeface="+mn-lt"/>
                <a:ea typeface="+mn-ea"/>
                <a:cs typeface="+mn-cs"/>
              </a:rPr>
              <a:t>, more </a:t>
            </a:r>
            <a:r>
              <a:rPr lang="nb-NO" sz="1200" i="0" kern="1200" baseline="0" dirty="0" err="1">
                <a:solidFill>
                  <a:schemeClr val="tx1"/>
                </a:solidFill>
                <a:effectLst/>
                <a:latin typeface="+mn-lt"/>
                <a:ea typeface="+mn-ea"/>
                <a:cs typeface="+mn-cs"/>
              </a:rPr>
              <a:t>complex</a:t>
            </a:r>
            <a:r>
              <a:rPr lang="nb-NO" sz="1200" i="0" kern="1200" baseline="0" dirty="0">
                <a:solidFill>
                  <a:schemeClr val="tx1"/>
                </a:solidFill>
                <a:effectLst/>
                <a:latin typeface="+mn-lt"/>
                <a:ea typeface="+mn-ea"/>
                <a:cs typeface="+mn-cs"/>
              </a:rPr>
              <a:t> questions </a:t>
            </a:r>
            <a:r>
              <a:rPr lang="nb-NO" sz="1200" i="0" kern="1200" baseline="0" dirty="0" err="1">
                <a:solidFill>
                  <a:schemeClr val="tx1"/>
                </a:solidFill>
                <a:effectLst/>
                <a:latin typeface="+mn-lt"/>
                <a:ea typeface="+mn-ea"/>
                <a:cs typeface="+mn-cs"/>
              </a:rPr>
              <a:t>about</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health</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care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sector</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organisation</a:t>
            </a:r>
            <a:r>
              <a:rPr lang="nb-NO" sz="1200" i="0" kern="1200" baseline="0" dirty="0">
                <a:solidFill>
                  <a:schemeClr val="tx1"/>
                </a:solidFill>
                <a:effectLst/>
                <a:latin typeface="+mn-lt"/>
                <a:ea typeface="+mn-ea"/>
                <a:cs typeface="+mn-cs"/>
              </a:rPr>
              <a:t> and reform </a:t>
            </a:r>
            <a:r>
              <a:rPr lang="nb-NO" sz="1200" i="0" kern="1200" baseline="0" dirty="0" err="1">
                <a:solidFill>
                  <a:schemeClr val="tx1"/>
                </a:solidFill>
                <a:effectLst/>
                <a:latin typeface="+mn-lt"/>
                <a:ea typeface="+mn-ea"/>
                <a:cs typeface="+mn-cs"/>
              </a:rPr>
              <a:t>will</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require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the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development</a:t>
            </a:r>
            <a:r>
              <a:rPr lang="nb-NO" sz="1200" i="0" kern="1200" baseline="0" dirty="0">
                <a:solidFill>
                  <a:schemeClr val="tx1"/>
                </a:solidFill>
                <a:effectLst/>
                <a:latin typeface="+mn-lt"/>
                <a:ea typeface="+mn-ea"/>
                <a:cs typeface="+mn-cs"/>
              </a:rPr>
              <a:t>, testing and </a:t>
            </a:r>
            <a:r>
              <a:rPr lang="nb-NO" sz="1200" i="0" kern="1200" baseline="0" dirty="0" err="1">
                <a:solidFill>
                  <a:schemeClr val="tx1"/>
                </a:solidFill>
                <a:effectLst/>
                <a:latin typeface="+mn-lt"/>
                <a:ea typeface="+mn-ea"/>
                <a:cs typeface="+mn-cs"/>
              </a:rPr>
              <a:t>use</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of</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new</a:t>
            </a:r>
            <a:r>
              <a:rPr lang="nb-NO" sz="1200" i="0" kern="1200" baseline="0" dirty="0">
                <a:solidFill>
                  <a:schemeClr val="tx1"/>
                </a:solidFill>
                <a:effectLst/>
                <a:latin typeface="+mn-lt"/>
                <a:ea typeface="+mn-ea"/>
                <a:cs typeface="+mn-cs"/>
              </a:rPr>
              <a:t> and </a:t>
            </a:r>
            <a:r>
              <a:rPr lang="nb-NO" sz="1200" i="0" kern="1200" baseline="0" dirty="0" err="1">
                <a:solidFill>
                  <a:schemeClr val="tx1"/>
                </a:solidFill>
                <a:effectLst/>
                <a:latin typeface="+mn-lt"/>
                <a:ea typeface="+mn-ea"/>
                <a:cs typeface="+mn-cs"/>
              </a:rPr>
              <a:t>advanced</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research</a:t>
            </a:r>
            <a:r>
              <a:rPr lang="nb-NO" sz="1200" i="0" kern="1200" baseline="0" dirty="0">
                <a:solidFill>
                  <a:schemeClr val="tx1"/>
                </a:solidFill>
                <a:effectLst/>
                <a:latin typeface="+mn-lt"/>
                <a:ea typeface="+mn-ea"/>
                <a:cs typeface="+mn-cs"/>
              </a:rPr>
              <a:t> </a:t>
            </a:r>
            <a:r>
              <a:rPr lang="nb-NO" sz="1200" i="0" kern="1200" baseline="0" dirty="0" err="1">
                <a:solidFill>
                  <a:schemeClr val="tx1"/>
                </a:solidFill>
                <a:effectLst/>
                <a:latin typeface="+mn-lt"/>
                <a:ea typeface="+mn-ea"/>
                <a:cs typeface="+mn-cs"/>
              </a:rPr>
              <a:t>methods</a:t>
            </a:r>
            <a:r>
              <a:rPr lang="nb-NO" sz="1200" i="0" kern="1200" baseline="0" dirty="0">
                <a:solidFill>
                  <a:schemeClr val="tx1"/>
                </a:solidFill>
                <a:effectLst/>
                <a:latin typeface="+mn-lt"/>
                <a:ea typeface="+mn-ea"/>
                <a:cs typeface="+mn-cs"/>
              </a:rPr>
              <a:t>.</a:t>
            </a:r>
          </a:p>
          <a:p>
            <a:pPr marL="0" indent="0">
              <a:buFontTx/>
              <a:buNone/>
            </a:pPr>
            <a:endParaRPr lang="nb-NO" sz="1200" i="0" kern="1200" dirty="0">
              <a:solidFill>
                <a:schemeClr val="tx1"/>
              </a:solidFill>
              <a:effectLst/>
              <a:latin typeface="+mn-lt"/>
              <a:ea typeface="+mn-ea"/>
              <a:cs typeface="+mn-cs"/>
            </a:endParaRPr>
          </a:p>
        </p:txBody>
      </p:sp>
      <p:sp>
        <p:nvSpPr>
          <p:cNvPr id="4" name="Plassholder for lysbildenummer 3"/>
          <p:cNvSpPr>
            <a:spLocks noGrp="1"/>
          </p:cNvSpPr>
          <p:nvPr>
            <p:ph type="sldNum" sz="quarter" idx="10"/>
          </p:nvPr>
        </p:nvSpPr>
        <p:spPr/>
        <p:txBody>
          <a:bodyPr/>
          <a:lstStyle/>
          <a:p>
            <a:fld id="{95BBF806-026A-45BF-B0F0-B95A55C9444E}" type="slidenum">
              <a:rPr lang="nb-NO" smtClean="0">
                <a:solidFill>
                  <a:prstClr val="black"/>
                </a:solidFill>
              </a:rPr>
              <a:pPr/>
              <a:t>9</a:t>
            </a:fld>
            <a:endParaRPr lang="nb-NO">
              <a:solidFill>
                <a:prstClr val="black"/>
              </a:solidFill>
            </a:endParaRPr>
          </a:p>
        </p:txBody>
      </p:sp>
    </p:spTree>
    <p:extLst>
      <p:ext uri="{BB962C8B-B14F-4D97-AF65-F5344CB8AC3E}">
        <p14:creationId xmlns:p14="http://schemas.microsoft.com/office/powerpoint/2010/main" val="33543007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5.png"/><Relationship Id="rId1" Type="http://schemas.openxmlformats.org/officeDocument/2006/relationships/slideMaster" Target="../slideMasters/slideMaster1.xml"/><Relationship Id="rId4" Type="http://schemas.openxmlformats.org/officeDocument/2006/relationships/image" Target="../media/image26.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37.png"/><Relationship Id="rId1" Type="http://schemas.openxmlformats.org/officeDocument/2006/relationships/slideMaster" Target="../slideMasters/slideMaster1.xml"/><Relationship Id="rId4" Type="http://schemas.openxmlformats.org/officeDocument/2006/relationships/image" Target="../media/image38.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6.jpe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1.xml"/><Relationship Id="rId4" Type="http://schemas.microsoft.com/office/2007/relationships/hdphoto" Target="../media/hdphoto3.wdp"/></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rategipresentasjon bilde 1/19">
    <p:spTree>
      <p:nvGrpSpPr>
        <p:cNvPr id="1" name=""/>
        <p:cNvGrpSpPr/>
        <p:nvPr/>
      </p:nvGrpSpPr>
      <p:grpSpPr>
        <a:xfrm>
          <a:off x="0" y="0"/>
          <a:ext cx="0" cy="0"/>
          <a:chOff x="0" y="0"/>
          <a:chExt cx="0" cy="0"/>
        </a:xfrm>
      </p:grpSpPr>
      <p:sp>
        <p:nvSpPr>
          <p:cNvPr id="4" name="Rektangel 3"/>
          <p:cNvSpPr/>
          <p:nvPr userDrawn="1"/>
        </p:nvSpPr>
        <p:spPr>
          <a:xfrm>
            <a:off x="161999" y="161999"/>
            <a:ext cx="11868000" cy="653598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 name="TekstSylinder 7"/>
          <p:cNvSpPr txBox="1"/>
          <p:nvPr userDrawn="1"/>
        </p:nvSpPr>
        <p:spPr>
          <a:xfrm>
            <a:off x="1847849" y="2623150"/>
            <a:ext cx="8496300" cy="769441"/>
          </a:xfrm>
          <a:prstGeom prst="rect">
            <a:avLst/>
          </a:prstGeom>
          <a:noFill/>
        </p:spPr>
        <p:txBody>
          <a:bodyPr wrap="none" rtlCol="0">
            <a:spAutoFit/>
          </a:bodyPr>
          <a:lstStyle/>
          <a:p>
            <a:r>
              <a:rPr lang="nb-NO" sz="4400" dirty="0">
                <a:solidFill>
                  <a:schemeClr val="bg1"/>
                </a:solidFill>
                <a:latin typeface="+mj-lt"/>
              </a:rPr>
              <a:t>Norwegian </a:t>
            </a:r>
            <a:r>
              <a:rPr lang="nb-NO" sz="4400" dirty="0" err="1">
                <a:solidFill>
                  <a:schemeClr val="bg1"/>
                </a:solidFill>
                <a:latin typeface="+mj-lt"/>
              </a:rPr>
              <a:t>Institute</a:t>
            </a:r>
            <a:r>
              <a:rPr lang="nb-NO" sz="4400" dirty="0">
                <a:solidFill>
                  <a:schemeClr val="bg1"/>
                </a:solidFill>
                <a:latin typeface="+mj-lt"/>
              </a:rPr>
              <a:t> </a:t>
            </a:r>
            <a:r>
              <a:rPr lang="nb-NO" sz="4400" dirty="0" err="1">
                <a:solidFill>
                  <a:schemeClr val="bg1"/>
                </a:solidFill>
                <a:latin typeface="+mj-lt"/>
              </a:rPr>
              <a:t>of</a:t>
            </a:r>
            <a:r>
              <a:rPr lang="nb-NO" sz="4400" dirty="0">
                <a:solidFill>
                  <a:schemeClr val="bg1"/>
                </a:solidFill>
                <a:latin typeface="+mj-lt"/>
              </a:rPr>
              <a:t> Public Health</a:t>
            </a:r>
          </a:p>
        </p:txBody>
      </p:sp>
      <p:sp>
        <p:nvSpPr>
          <p:cNvPr id="9" name="Tekstboks 3"/>
          <p:cNvSpPr txBox="1"/>
          <p:nvPr userDrawn="1"/>
        </p:nvSpPr>
        <p:spPr>
          <a:xfrm>
            <a:off x="2906227" y="4384413"/>
            <a:ext cx="6379544" cy="1156001"/>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Bef>
                <a:spcPts val="1200"/>
              </a:spcBef>
              <a:spcAft>
                <a:spcPts val="1200"/>
              </a:spcAft>
            </a:pPr>
            <a:r>
              <a:rPr lang="nb-NO" sz="2000" dirty="0">
                <a:solidFill>
                  <a:srgbClr val="FFFFFF"/>
                </a:solidFill>
                <a:effectLst/>
                <a:latin typeface="+mj-lt"/>
                <a:ea typeface="Calibri" panose="020F0502020204030204" pitchFamily="34" charset="0"/>
                <a:cs typeface="Times New Roman" panose="02020603050405020304" pitchFamily="18" charset="0"/>
              </a:rPr>
              <a:t>Our </a:t>
            </a:r>
            <a:r>
              <a:rPr lang="nb-NO" sz="2000" dirty="0" err="1">
                <a:solidFill>
                  <a:srgbClr val="FFFFFF"/>
                </a:solidFill>
                <a:effectLst/>
                <a:latin typeface="+mj-lt"/>
                <a:ea typeface="Calibri" panose="020F0502020204030204" pitchFamily="34" charset="0"/>
                <a:cs typeface="Times New Roman" panose="02020603050405020304" pitchFamily="18" charset="0"/>
              </a:rPr>
              <a:t>vision</a:t>
            </a:r>
            <a:r>
              <a:rPr lang="nb-NO" sz="2000" dirty="0">
                <a:solidFill>
                  <a:srgbClr val="FFFFFF"/>
                </a:solidFill>
                <a:effectLst/>
                <a:latin typeface="+mj-lt"/>
                <a:ea typeface="Calibri" panose="020F0502020204030204" pitchFamily="34" charset="0"/>
                <a:cs typeface="Times New Roman" panose="02020603050405020304" pitchFamily="18" charset="0"/>
              </a:rPr>
              <a:t> is </a:t>
            </a:r>
            <a:r>
              <a:rPr lang="nb-NO" sz="2000" i="1" dirty="0" err="1">
                <a:solidFill>
                  <a:srgbClr val="FFFFFF"/>
                </a:solidFill>
                <a:effectLst/>
                <a:latin typeface="+mj-lt"/>
                <a:ea typeface="Calibri" panose="020F0502020204030204" pitchFamily="34" charset="0"/>
                <a:cs typeface="Times New Roman" panose="02020603050405020304" pitchFamily="18" charset="0"/>
              </a:rPr>
              <a:t>better</a:t>
            </a:r>
            <a:r>
              <a:rPr lang="nb-NO" sz="2000" i="1" dirty="0">
                <a:solidFill>
                  <a:srgbClr val="FFFFFF"/>
                </a:solidFill>
                <a:effectLst/>
                <a:latin typeface="+mj-lt"/>
                <a:ea typeface="Calibri" panose="020F0502020204030204" pitchFamily="34" charset="0"/>
                <a:cs typeface="Times New Roman" panose="02020603050405020304" pitchFamily="18" charset="0"/>
              </a:rPr>
              <a:t> </a:t>
            </a:r>
            <a:r>
              <a:rPr lang="nb-NO" sz="2000" i="1" dirty="0" err="1">
                <a:solidFill>
                  <a:srgbClr val="FFFFFF"/>
                </a:solidFill>
                <a:effectLst/>
                <a:latin typeface="+mj-lt"/>
                <a:ea typeface="Calibri" panose="020F0502020204030204" pitchFamily="34" charset="0"/>
                <a:cs typeface="Times New Roman" panose="02020603050405020304" pitchFamily="18" charset="0"/>
              </a:rPr>
              <a:t>health</a:t>
            </a:r>
            <a:r>
              <a:rPr lang="nb-NO" sz="2000" i="1" dirty="0">
                <a:solidFill>
                  <a:srgbClr val="FFFFFF"/>
                </a:solidFill>
                <a:effectLst/>
                <a:latin typeface="+mj-lt"/>
                <a:ea typeface="Calibri" panose="020F0502020204030204" pitchFamily="34" charset="0"/>
                <a:cs typeface="Times New Roman" panose="02020603050405020304" pitchFamily="18" charset="0"/>
              </a:rPr>
              <a:t> for all</a:t>
            </a:r>
            <a:r>
              <a:rPr lang="nb-NO" sz="2000" dirty="0">
                <a:solidFill>
                  <a:srgbClr val="FFFFFF"/>
                </a:solidFill>
                <a:effectLst/>
                <a:latin typeface="+mj-lt"/>
                <a:ea typeface="Calibri" panose="020F0502020204030204" pitchFamily="34" charset="0"/>
                <a:cs typeface="Times New Roman" panose="02020603050405020304" pitchFamily="18" charset="0"/>
              </a:rPr>
              <a:t>. </a:t>
            </a:r>
            <a:br>
              <a:rPr lang="nb-NO" sz="2000" dirty="0">
                <a:solidFill>
                  <a:srgbClr val="FFFFFF"/>
                </a:solidFill>
                <a:latin typeface="+mj-lt"/>
                <a:ea typeface="Calibri" panose="020F0502020204030204" pitchFamily="34" charset="0"/>
                <a:cs typeface="Times New Roman" panose="02020603050405020304" pitchFamily="18" charset="0"/>
              </a:rPr>
            </a:br>
            <a:r>
              <a:rPr lang="nb-NO" sz="2000" dirty="0" err="1">
                <a:solidFill>
                  <a:srgbClr val="FFFFFF"/>
                </a:solidFill>
                <a:effectLst/>
                <a:latin typeface="+mj-lt"/>
                <a:ea typeface="Calibri" panose="020F0502020204030204" pitchFamily="34" charset="0"/>
                <a:cs typeface="Times New Roman" panose="02020603050405020304" pitchFamily="18" charset="0"/>
              </a:rPr>
              <a:t>We</a:t>
            </a:r>
            <a:r>
              <a:rPr lang="nb-NO" sz="2000" dirty="0">
                <a:solidFill>
                  <a:srgbClr val="FFFFFF"/>
                </a:solidFill>
                <a:latin typeface="+mj-lt"/>
                <a:ea typeface="Calibri" panose="020F0502020204030204" pitchFamily="34" charset="0"/>
                <a:cs typeface="Times New Roman" panose="02020603050405020304" pitchFamily="18" charset="0"/>
              </a:rPr>
              <a:t> </a:t>
            </a:r>
            <a:r>
              <a:rPr lang="nb-NO" sz="2000" dirty="0" err="1">
                <a:solidFill>
                  <a:srgbClr val="FFFFFF"/>
                </a:solidFill>
                <a:latin typeface="+mj-lt"/>
                <a:ea typeface="Calibri" panose="020F0502020204030204" pitchFamily="34" charset="0"/>
                <a:cs typeface="Times New Roman" panose="02020603050405020304" pitchFamily="18" charset="0"/>
              </a:rPr>
              <a:t>seek</a:t>
            </a:r>
            <a:r>
              <a:rPr lang="nb-NO" sz="2000" dirty="0">
                <a:solidFill>
                  <a:srgbClr val="FFFFFF"/>
                </a:solidFill>
                <a:latin typeface="+mj-lt"/>
                <a:ea typeface="Calibri" panose="020F0502020204030204" pitchFamily="34" charset="0"/>
                <a:cs typeface="Times New Roman" panose="02020603050405020304" pitchFamily="18" charset="0"/>
              </a:rPr>
              <a:t> </a:t>
            </a:r>
            <a:r>
              <a:rPr lang="nb-NO" sz="2000" dirty="0" err="1">
                <a:solidFill>
                  <a:srgbClr val="FFFFFF"/>
                </a:solidFill>
                <a:latin typeface="+mj-lt"/>
                <a:ea typeface="Calibri" panose="020F0502020204030204" pitchFamily="34" charset="0"/>
                <a:cs typeface="Times New Roman" panose="02020603050405020304" pitchFamily="18" charset="0"/>
              </a:rPr>
              <a:t>new</a:t>
            </a:r>
            <a:r>
              <a:rPr lang="nb-NO" sz="2000" dirty="0">
                <a:solidFill>
                  <a:srgbClr val="FFFFFF"/>
                </a:solidFill>
                <a:latin typeface="+mj-lt"/>
                <a:ea typeface="Calibri" panose="020F0502020204030204" pitchFamily="34" charset="0"/>
                <a:cs typeface="Times New Roman" panose="02020603050405020304" pitchFamily="18" charset="0"/>
              </a:rPr>
              <a:t> </a:t>
            </a:r>
            <a:r>
              <a:rPr lang="nb-NO" sz="2000" dirty="0" err="1">
                <a:solidFill>
                  <a:srgbClr val="FFFFFF"/>
                </a:solidFill>
                <a:latin typeface="+mj-lt"/>
                <a:ea typeface="Calibri" panose="020F0502020204030204" pitchFamily="34" charset="0"/>
                <a:cs typeface="Times New Roman" panose="02020603050405020304" pitchFamily="18" charset="0"/>
              </a:rPr>
              <a:t>solutions</a:t>
            </a:r>
            <a:r>
              <a:rPr lang="nb-NO" sz="2000" dirty="0">
                <a:solidFill>
                  <a:srgbClr val="FFFFFF"/>
                </a:solidFill>
                <a:latin typeface="+mj-lt"/>
                <a:ea typeface="Calibri" panose="020F0502020204030204" pitchFamily="34" charset="0"/>
                <a:cs typeface="Times New Roman" panose="02020603050405020304" pitchFamily="18" charset="0"/>
              </a:rPr>
              <a:t> to </a:t>
            </a:r>
            <a:r>
              <a:rPr lang="nb-NO" sz="2000" dirty="0" err="1">
                <a:solidFill>
                  <a:srgbClr val="FFFFFF"/>
                </a:solidFill>
                <a:latin typeface="+mj-lt"/>
                <a:ea typeface="Calibri" panose="020F0502020204030204" pitchFamily="34" charset="0"/>
                <a:cs typeface="Times New Roman" panose="02020603050405020304" pitchFamily="18" charset="0"/>
              </a:rPr>
              <a:t>protect</a:t>
            </a:r>
            <a:r>
              <a:rPr lang="nb-NO" sz="2000" dirty="0">
                <a:solidFill>
                  <a:srgbClr val="FFFFFF"/>
                </a:solidFill>
                <a:latin typeface="+mj-lt"/>
                <a:ea typeface="Calibri" panose="020F0502020204030204" pitchFamily="34" charset="0"/>
                <a:cs typeface="Times New Roman" panose="02020603050405020304" pitchFamily="18" charset="0"/>
              </a:rPr>
              <a:t> lives and to </a:t>
            </a:r>
            <a:r>
              <a:rPr lang="nb-NO" sz="2000" dirty="0" err="1">
                <a:solidFill>
                  <a:srgbClr val="FFFFFF"/>
                </a:solidFill>
                <a:latin typeface="+mj-lt"/>
                <a:ea typeface="Calibri" panose="020F0502020204030204" pitchFamily="34" charset="0"/>
                <a:cs typeface="Times New Roman" panose="02020603050405020304" pitchFamily="18" charset="0"/>
              </a:rPr>
              <a:t>improve</a:t>
            </a:r>
            <a:r>
              <a:rPr lang="nb-NO" sz="2000" dirty="0">
                <a:solidFill>
                  <a:srgbClr val="FFFFFF"/>
                </a:solidFill>
                <a:latin typeface="+mj-lt"/>
                <a:ea typeface="Calibri" panose="020F0502020204030204" pitchFamily="34" charset="0"/>
                <a:cs typeface="Times New Roman" panose="02020603050405020304" pitchFamily="18" charset="0"/>
              </a:rPr>
              <a:t> </a:t>
            </a:r>
            <a:r>
              <a:rPr lang="nb-NO" sz="2000" dirty="0" err="1">
                <a:solidFill>
                  <a:srgbClr val="FFFFFF"/>
                </a:solidFill>
                <a:latin typeface="+mj-lt"/>
                <a:ea typeface="Calibri" panose="020F0502020204030204" pitchFamily="34" charset="0"/>
                <a:cs typeface="Times New Roman" panose="02020603050405020304" pitchFamily="18" charset="0"/>
              </a:rPr>
              <a:t>the</a:t>
            </a:r>
            <a:r>
              <a:rPr lang="nb-NO" sz="2000" dirty="0">
                <a:solidFill>
                  <a:srgbClr val="FFFFFF"/>
                </a:solidFill>
                <a:latin typeface="+mj-lt"/>
                <a:ea typeface="Calibri" panose="020F0502020204030204" pitchFamily="34" charset="0"/>
                <a:cs typeface="Times New Roman" panose="02020603050405020304" pitchFamily="18" charset="0"/>
              </a:rPr>
              <a:t> </a:t>
            </a:r>
            <a:r>
              <a:rPr lang="nb-NO" sz="2000" dirty="0" err="1">
                <a:solidFill>
                  <a:srgbClr val="FFFFFF"/>
                </a:solidFill>
                <a:latin typeface="+mj-lt"/>
                <a:ea typeface="Calibri" panose="020F0502020204030204" pitchFamily="34" charset="0"/>
                <a:cs typeface="Times New Roman" panose="02020603050405020304" pitchFamily="18" charset="0"/>
              </a:rPr>
              <a:t>health</a:t>
            </a:r>
            <a:r>
              <a:rPr lang="nb-NO" sz="2000" dirty="0">
                <a:solidFill>
                  <a:srgbClr val="FFFFFF"/>
                </a:solidFill>
                <a:latin typeface="+mj-lt"/>
                <a:ea typeface="Calibri" panose="020F0502020204030204" pitchFamily="34" charset="0"/>
                <a:cs typeface="Times New Roman" panose="02020603050405020304" pitchFamily="18" charset="0"/>
              </a:rPr>
              <a:t> and </a:t>
            </a:r>
            <a:r>
              <a:rPr lang="nb-NO" sz="2000" dirty="0" err="1">
                <a:solidFill>
                  <a:srgbClr val="FFFFFF"/>
                </a:solidFill>
                <a:latin typeface="+mj-lt"/>
                <a:ea typeface="Calibri" panose="020F0502020204030204" pitchFamily="34" charset="0"/>
                <a:cs typeface="Times New Roman" panose="02020603050405020304" pitchFamily="18" charset="0"/>
              </a:rPr>
              <a:t>well-being</a:t>
            </a:r>
            <a:r>
              <a:rPr lang="nb-NO" sz="2000" dirty="0">
                <a:solidFill>
                  <a:srgbClr val="FFFFFF"/>
                </a:solidFill>
                <a:latin typeface="+mj-lt"/>
                <a:ea typeface="Calibri" panose="020F0502020204030204" pitchFamily="34" charset="0"/>
                <a:cs typeface="Times New Roman" panose="02020603050405020304" pitchFamily="18" charset="0"/>
              </a:rPr>
              <a:t> </a:t>
            </a:r>
            <a:r>
              <a:rPr lang="nb-NO" sz="2000" dirty="0" err="1">
                <a:solidFill>
                  <a:srgbClr val="FFFFFF"/>
                </a:solidFill>
                <a:latin typeface="+mj-lt"/>
                <a:ea typeface="Calibri" panose="020F0502020204030204" pitchFamily="34" charset="0"/>
                <a:cs typeface="Times New Roman" panose="02020603050405020304" pitchFamily="18" charset="0"/>
              </a:rPr>
              <a:t>of</a:t>
            </a:r>
            <a:r>
              <a:rPr lang="nb-NO" sz="2000" dirty="0">
                <a:solidFill>
                  <a:srgbClr val="FFFFFF"/>
                </a:solidFill>
                <a:latin typeface="+mj-lt"/>
                <a:ea typeface="Calibri" panose="020F0502020204030204" pitchFamily="34" charset="0"/>
                <a:cs typeface="Times New Roman" panose="02020603050405020304" pitchFamily="18" charset="0"/>
              </a:rPr>
              <a:t> </a:t>
            </a:r>
            <a:r>
              <a:rPr lang="nb-NO" sz="2000" dirty="0" err="1">
                <a:solidFill>
                  <a:srgbClr val="FFFFFF"/>
                </a:solidFill>
                <a:latin typeface="+mj-lt"/>
                <a:ea typeface="Calibri" panose="020F0502020204030204" pitchFamily="34" charset="0"/>
                <a:cs typeface="Times New Roman" panose="02020603050405020304" pitchFamily="18" charset="0"/>
              </a:rPr>
              <a:t>the</a:t>
            </a:r>
            <a:r>
              <a:rPr lang="nb-NO" sz="2000" dirty="0">
                <a:solidFill>
                  <a:srgbClr val="FFFFFF"/>
                </a:solidFill>
                <a:latin typeface="+mj-lt"/>
                <a:ea typeface="Calibri" panose="020F0502020204030204" pitchFamily="34" charset="0"/>
                <a:cs typeface="Times New Roman" panose="02020603050405020304" pitchFamily="18" charset="0"/>
              </a:rPr>
              <a:t> </a:t>
            </a:r>
            <a:r>
              <a:rPr lang="nb-NO" sz="2000" dirty="0" err="1">
                <a:solidFill>
                  <a:srgbClr val="FFFFFF"/>
                </a:solidFill>
                <a:latin typeface="+mj-lt"/>
                <a:ea typeface="Calibri" panose="020F0502020204030204" pitchFamily="34" charset="0"/>
                <a:cs typeface="Times New Roman" panose="02020603050405020304" pitchFamily="18" charset="0"/>
              </a:rPr>
              <a:t>whole</a:t>
            </a:r>
            <a:r>
              <a:rPr lang="nb-NO" sz="2000" dirty="0">
                <a:solidFill>
                  <a:srgbClr val="FFFFFF"/>
                </a:solidFill>
                <a:latin typeface="+mj-lt"/>
                <a:ea typeface="Calibri" panose="020F0502020204030204" pitchFamily="34" charset="0"/>
                <a:cs typeface="Times New Roman" panose="02020603050405020304" pitchFamily="18" charset="0"/>
              </a:rPr>
              <a:t> </a:t>
            </a:r>
            <a:r>
              <a:rPr lang="nb-NO" sz="2000" dirty="0" err="1">
                <a:solidFill>
                  <a:srgbClr val="FFFFFF"/>
                </a:solidFill>
                <a:latin typeface="+mj-lt"/>
                <a:ea typeface="Calibri" panose="020F0502020204030204" pitchFamily="34" charset="0"/>
                <a:cs typeface="Times New Roman" panose="02020603050405020304" pitchFamily="18" charset="0"/>
              </a:rPr>
              <a:t>population</a:t>
            </a:r>
            <a:r>
              <a:rPr lang="nb-NO" sz="2000" dirty="0">
                <a:solidFill>
                  <a:srgbClr val="FFFFFF"/>
                </a:solidFill>
                <a:latin typeface="+mj-lt"/>
                <a:ea typeface="Calibri" panose="020F0502020204030204" pitchFamily="34" charset="0"/>
                <a:cs typeface="Times New Roman" panose="02020603050405020304" pitchFamily="18" charset="0"/>
              </a:rPr>
              <a:t>.</a:t>
            </a:r>
            <a:br>
              <a:rPr lang="nb-NO" sz="2000" dirty="0">
                <a:solidFill>
                  <a:srgbClr val="FFFFFF"/>
                </a:solidFill>
                <a:latin typeface="+mj-lt"/>
                <a:ea typeface="Calibri" panose="020F0502020204030204" pitchFamily="34" charset="0"/>
                <a:cs typeface="Times New Roman" panose="02020603050405020304" pitchFamily="18" charset="0"/>
              </a:rPr>
            </a:br>
            <a:r>
              <a:rPr lang="nb-NO" sz="2000" dirty="0">
                <a:solidFill>
                  <a:srgbClr val="FFFFFF"/>
                </a:solidFill>
                <a:effectLst/>
                <a:latin typeface="+mj-lt"/>
                <a:ea typeface="Calibri" panose="020F0502020204030204" pitchFamily="34" charset="0"/>
                <a:cs typeface="Times New Roman" panose="02020603050405020304" pitchFamily="18" charset="0"/>
              </a:rPr>
              <a:t>This is </a:t>
            </a:r>
            <a:r>
              <a:rPr lang="nb-NO" sz="2000" dirty="0" err="1">
                <a:solidFill>
                  <a:srgbClr val="FFFFFF"/>
                </a:solidFill>
                <a:effectLst/>
                <a:latin typeface="+mj-lt"/>
                <a:ea typeface="Calibri" panose="020F0502020204030204" pitchFamily="34" charset="0"/>
                <a:cs typeface="Times New Roman" panose="02020603050405020304" pitchFamily="18" charset="0"/>
              </a:rPr>
              <a:t>our</a:t>
            </a:r>
            <a:r>
              <a:rPr lang="nb-NO" sz="2000" dirty="0">
                <a:solidFill>
                  <a:srgbClr val="FFFFFF"/>
                </a:solidFill>
                <a:effectLst/>
                <a:latin typeface="+mj-lt"/>
                <a:ea typeface="Calibri" panose="020F0502020204030204" pitchFamily="34" charset="0"/>
                <a:cs typeface="Times New Roman" panose="02020603050405020304" pitchFamily="18" charset="0"/>
              </a:rPr>
              <a:t> </a:t>
            </a:r>
            <a:r>
              <a:rPr lang="nb-NO" sz="2000" dirty="0" err="1">
                <a:solidFill>
                  <a:srgbClr val="FFFFFF"/>
                </a:solidFill>
                <a:effectLst/>
                <a:latin typeface="+mj-lt"/>
                <a:ea typeface="Calibri" panose="020F0502020204030204" pitchFamily="34" charset="0"/>
                <a:cs typeface="Times New Roman" panose="02020603050405020304" pitchFamily="18" charset="0"/>
              </a:rPr>
              <a:t>strategic</a:t>
            </a:r>
            <a:r>
              <a:rPr lang="nb-NO" sz="2000" dirty="0">
                <a:solidFill>
                  <a:srgbClr val="FFFFFF"/>
                </a:solidFill>
                <a:effectLst/>
                <a:latin typeface="+mj-lt"/>
                <a:ea typeface="Calibri" panose="020F0502020204030204" pitchFamily="34" charset="0"/>
                <a:cs typeface="Times New Roman" panose="02020603050405020304" pitchFamily="18" charset="0"/>
              </a:rPr>
              <a:t> plan for 2019-2024.</a:t>
            </a:r>
            <a:endParaRPr lang="nb-NO" sz="2000" dirty="0">
              <a:effectLst/>
              <a:latin typeface="+mj-lt"/>
              <a:ea typeface="Calibri" panose="020F0502020204030204" pitchFamily="34" charset="0"/>
              <a:cs typeface="Times New Roman" panose="02020603050405020304" pitchFamily="18" charset="0"/>
            </a:endParaRPr>
          </a:p>
          <a:p>
            <a:pPr>
              <a:lnSpc>
                <a:spcPct val="107000"/>
              </a:lnSpc>
              <a:spcBef>
                <a:spcPts val="200"/>
              </a:spcBef>
              <a:spcAft>
                <a:spcPts val="800"/>
              </a:spcAft>
            </a:pPr>
            <a:r>
              <a:rPr lang="nb-NO" sz="2000" dirty="0">
                <a:solidFill>
                  <a:srgbClr val="FFFFFF"/>
                </a:solidFill>
                <a:effectLst/>
                <a:latin typeface="+mj-lt"/>
                <a:ea typeface="Calibri" panose="020F0502020204030204" pitchFamily="34" charset="0"/>
                <a:cs typeface="Times New Roman" panose="02020603050405020304" pitchFamily="18" charset="0"/>
              </a:rPr>
              <a:t> </a:t>
            </a:r>
            <a:endParaRPr lang="nb-NO" sz="2000" dirty="0">
              <a:effectLst/>
              <a:latin typeface="+mj-lt"/>
              <a:ea typeface="Calibri" panose="020F0502020204030204" pitchFamily="34" charset="0"/>
              <a:cs typeface="Times New Roman" panose="02020603050405020304" pitchFamily="18" charset="0"/>
            </a:endParaRPr>
          </a:p>
        </p:txBody>
      </p:sp>
      <p:sp>
        <p:nvSpPr>
          <p:cNvPr id="10" name="Pil høyre 9"/>
          <p:cNvSpPr/>
          <p:nvPr userDrawn="1"/>
        </p:nvSpPr>
        <p:spPr>
          <a:xfrm>
            <a:off x="9482413" y="4822784"/>
            <a:ext cx="394652" cy="445003"/>
          </a:xfrm>
          <a:prstGeom prst="rightArrow">
            <a:avLst>
              <a:gd name="adj1" fmla="val 45918"/>
              <a:gd name="adj2" fmla="val 114583"/>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600">
              <a:latin typeface="+mj-lt"/>
            </a:endParaRPr>
          </a:p>
        </p:txBody>
      </p:sp>
    </p:spTree>
    <p:extLst>
      <p:ext uri="{BB962C8B-B14F-4D97-AF65-F5344CB8AC3E}">
        <p14:creationId xmlns:p14="http://schemas.microsoft.com/office/powerpoint/2010/main" val="2183466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Strategipresentasjon bilde 10/19">
    <p:spTree>
      <p:nvGrpSpPr>
        <p:cNvPr id="1" name=""/>
        <p:cNvGrpSpPr/>
        <p:nvPr/>
      </p:nvGrpSpPr>
      <p:grpSpPr>
        <a:xfrm>
          <a:off x="0" y="0"/>
          <a:ext cx="0" cy="0"/>
          <a:chOff x="0" y="0"/>
          <a:chExt cx="0" cy="0"/>
        </a:xfrm>
      </p:grpSpPr>
      <p:sp>
        <p:nvSpPr>
          <p:cNvPr id="6" name="Rektangel 5"/>
          <p:cNvSpPr/>
          <p:nvPr userDrawn="1"/>
        </p:nvSpPr>
        <p:spPr>
          <a:xfrm>
            <a:off x="161999" y="161999"/>
            <a:ext cx="4584172" cy="6535981"/>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latin typeface="Brandon Text Regular" panose="020B0503020203060203" pitchFamily="34" charset="0"/>
            </a:endParaRPr>
          </a:p>
        </p:txBody>
      </p:sp>
      <p:pic>
        <p:nvPicPr>
          <p:cNvPr id="12" name="Bilde 11"/>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908171" y="161999"/>
            <a:ext cx="7121829" cy="6535981"/>
          </a:xfrm>
          <a:prstGeom prst="rect">
            <a:avLst/>
          </a:prstGeom>
        </p:spPr>
      </p:pic>
      <p:sp>
        <p:nvSpPr>
          <p:cNvPr id="13" name="Rektangel 12"/>
          <p:cNvSpPr/>
          <p:nvPr userDrawn="1"/>
        </p:nvSpPr>
        <p:spPr>
          <a:xfrm>
            <a:off x="10433088" y="6467148"/>
            <a:ext cx="1596912" cy="230832"/>
          </a:xfrm>
          <a:prstGeom prst="rect">
            <a:avLst/>
          </a:prstGeom>
        </p:spPr>
        <p:txBody>
          <a:bodyPr wrap="none">
            <a:spAutoFit/>
          </a:bodyPr>
          <a:lstStyle/>
          <a:p>
            <a:r>
              <a:rPr lang="nb-NO" sz="900" dirty="0">
                <a:solidFill>
                  <a:schemeClr val="bg1">
                    <a:lumMod val="75000"/>
                  </a:schemeClr>
                </a:solidFill>
              </a:rPr>
              <a:t>Rich Carey / Shutterstock.com</a:t>
            </a:r>
          </a:p>
        </p:txBody>
      </p:sp>
      <p:sp>
        <p:nvSpPr>
          <p:cNvPr id="10" name="TekstSylinder 9"/>
          <p:cNvSpPr txBox="1"/>
          <p:nvPr userDrawn="1"/>
        </p:nvSpPr>
        <p:spPr>
          <a:xfrm>
            <a:off x="1536686" y="3232427"/>
            <a:ext cx="1834798" cy="769441"/>
          </a:xfrm>
          <a:prstGeom prst="rect">
            <a:avLst/>
          </a:prstGeom>
          <a:noFill/>
        </p:spPr>
        <p:txBody>
          <a:bodyPr wrap="none" rtlCol="0">
            <a:spAutoFit/>
          </a:bodyPr>
          <a:lstStyle/>
          <a:p>
            <a:pPr algn="ctr"/>
            <a:r>
              <a:rPr lang="nb-NO" sz="2200" b="1" dirty="0" err="1"/>
              <a:t>Modelling</a:t>
            </a:r>
            <a:r>
              <a:rPr lang="nb-NO" sz="2200" b="1" dirty="0"/>
              <a:t> </a:t>
            </a:r>
            <a:br>
              <a:rPr lang="nb-NO" sz="2200" b="1" dirty="0"/>
            </a:br>
            <a:r>
              <a:rPr lang="nb-NO" sz="2200" b="1" dirty="0" err="1"/>
              <a:t>health</a:t>
            </a:r>
            <a:r>
              <a:rPr lang="nb-NO" sz="2200" b="1" dirty="0"/>
              <a:t> </a:t>
            </a:r>
            <a:r>
              <a:rPr lang="nb-NO" sz="2200" b="1" dirty="0" err="1"/>
              <a:t>threats</a:t>
            </a:r>
            <a:endParaRPr lang="nb-NO" sz="2200" b="1" dirty="0"/>
          </a:p>
        </p:txBody>
      </p:sp>
      <p:sp>
        <p:nvSpPr>
          <p:cNvPr id="11" name="Rektangel 10"/>
          <p:cNvSpPr/>
          <p:nvPr userDrawn="1"/>
        </p:nvSpPr>
        <p:spPr>
          <a:xfrm>
            <a:off x="460356" y="4330138"/>
            <a:ext cx="3987459" cy="969496"/>
          </a:xfrm>
          <a:prstGeom prst="rect">
            <a:avLst/>
          </a:prstGeom>
        </p:spPr>
        <p:txBody>
          <a:bodyPr wrap="square">
            <a:spAutoFit/>
          </a:bodyPr>
          <a:lstStyle/>
          <a:p>
            <a:pPr lvl="0" algn="ctr"/>
            <a:r>
              <a:rPr lang="nb-NO" sz="1900" dirty="0" err="1"/>
              <a:t>We</a:t>
            </a:r>
            <a:r>
              <a:rPr lang="nb-NO" sz="1900" dirty="0"/>
              <a:t> </a:t>
            </a:r>
            <a:r>
              <a:rPr lang="nb-NO" sz="1900" dirty="0" err="1"/>
              <a:t>will</a:t>
            </a:r>
            <a:r>
              <a:rPr lang="nb-NO" sz="1900" dirty="0"/>
              <a:t> </a:t>
            </a:r>
            <a:r>
              <a:rPr lang="nb-NO" sz="1900" dirty="0" err="1"/>
              <a:t>describe</a:t>
            </a:r>
            <a:r>
              <a:rPr lang="nb-NO" sz="1900" dirty="0"/>
              <a:t> </a:t>
            </a:r>
            <a:r>
              <a:rPr lang="nb-NO" sz="1900" dirty="0" err="1"/>
              <a:t>future</a:t>
            </a:r>
            <a:r>
              <a:rPr lang="nb-NO" sz="1900" dirty="0"/>
              <a:t> scenarios for </a:t>
            </a:r>
            <a:r>
              <a:rPr lang="nb-NO" sz="1900" dirty="0" err="1"/>
              <a:t>infectious</a:t>
            </a:r>
            <a:r>
              <a:rPr lang="nb-NO" sz="1900" dirty="0"/>
              <a:t> </a:t>
            </a:r>
            <a:r>
              <a:rPr lang="nb-NO" sz="1900" dirty="0" err="1"/>
              <a:t>diseases</a:t>
            </a:r>
            <a:r>
              <a:rPr lang="nb-NO" sz="1900" dirty="0"/>
              <a:t> and </a:t>
            </a:r>
            <a:r>
              <a:rPr lang="nb-NO" sz="1900" dirty="0" err="1"/>
              <a:t>environmental</a:t>
            </a:r>
            <a:r>
              <a:rPr lang="nb-NO" sz="1900" dirty="0"/>
              <a:t> </a:t>
            </a:r>
            <a:r>
              <a:rPr lang="nb-NO" sz="1900" dirty="0" err="1"/>
              <a:t>health</a:t>
            </a:r>
            <a:r>
              <a:rPr lang="nb-NO" sz="1900" dirty="0"/>
              <a:t> </a:t>
            </a:r>
            <a:r>
              <a:rPr lang="nb-NO" sz="1900" dirty="0" err="1"/>
              <a:t>threats</a:t>
            </a:r>
            <a:r>
              <a:rPr lang="nb-NO" sz="1900" dirty="0"/>
              <a:t>.</a:t>
            </a:r>
          </a:p>
        </p:txBody>
      </p:sp>
      <p:pic>
        <p:nvPicPr>
          <p:cNvPr id="14" name="Bilde 1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777246" y="1745924"/>
            <a:ext cx="1433191" cy="1433191"/>
          </a:xfrm>
          <a:prstGeom prst="rect">
            <a:avLst/>
          </a:prstGeom>
        </p:spPr>
      </p:pic>
    </p:spTree>
    <p:extLst>
      <p:ext uri="{BB962C8B-B14F-4D97-AF65-F5344CB8AC3E}">
        <p14:creationId xmlns:p14="http://schemas.microsoft.com/office/powerpoint/2010/main" val="42726763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Strategipresentasjon bilde 11/19">
    <p:spTree>
      <p:nvGrpSpPr>
        <p:cNvPr id="1" name=""/>
        <p:cNvGrpSpPr/>
        <p:nvPr/>
      </p:nvGrpSpPr>
      <p:grpSpPr>
        <a:xfrm>
          <a:off x="0" y="0"/>
          <a:ext cx="0" cy="0"/>
          <a:chOff x="0" y="0"/>
          <a:chExt cx="0" cy="0"/>
        </a:xfrm>
      </p:grpSpPr>
      <p:sp>
        <p:nvSpPr>
          <p:cNvPr id="8" name="Rektangel 7"/>
          <p:cNvSpPr/>
          <p:nvPr userDrawn="1"/>
        </p:nvSpPr>
        <p:spPr>
          <a:xfrm>
            <a:off x="161999" y="161997"/>
            <a:ext cx="4584172" cy="6535984"/>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000" dirty="0"/>
          </a:p>
        </p:txBody>
      </p:sp>
      <p:pic>
        <p:nvPicPr>
          <p:cNvPr id="9" name="Bilde 8"/>
          <p:cNvPicPr>
            <a:picLocks noChangeAspect="1"/>
          </p:cNvPicPr>
          <p:nvPr userDrawn="1"/>
        </p:nvPicPr>
        <p:blipFill rotWithShape="1">
          <a:blip r:embed="rId2" cstate="email">
            <a:grayscl/>
            <a:extLst>
              <a:ext uri="{BEBA8EAE-BF5A-486C-A8C5-ECC9F3942E4B}">
                <a14:imgProps xmlns:a14="http://schemas.microsoft.com/office/drawing/2010/main">
                  <a14:imgLayer r:embed="rId3">
                    <a14:imgEffect>
                      <a14:artisticFilmGrain/>
                    </a14:imgEffect>
                    <a14:imgEffect>
                      <a14:sharpenSoften amount="50000"/>
                    </a14:imgEffect>
                    <a14:imgEffect>
                      <a14:colorTemperature colorTemp="11200"/>
                    </a14:imgEffect>
                    <a14:imgEffect>
                      <a14:saturation sat="400000"/>
                    </a14:imgEffect>
                    <a14:imgEffect>
                      <a14:brightnessContrast bright="20000" contrast="-20000"/>
                    </a14:imgEffect>
                  </a14:imgLayer>
                </a14:imgProps>
              </a:ext>
              <a:ext uri="{28A0092B-C50C-407E-A947-70E740481C1C}">
                <a14:useLocalDpi xmlns:a14="http://schemas.microsoft.com/office/drawing/2010/main"/>
              </a:ext>
            </a:extLst>
          </a:blip>
          <a:srcRect l="21617" t="2204" r="-58" b="1178"/>
          <a:stretch/>
        </p:blipFill>
        <p:spPr>
          <a:xfrm rot="16200000">
            <a:off x="5202510" y="-129514"/>
            <a:ext cx="6535982" cy="7119003"/>
          </a:xfrm>
          <a:prstGeom prst="rect">
            <a:avLst/>
          </a:prstGeom>
        </p:spPr>
      </p:pic>
      <p:sp>
        <p:nvSpPr>
          <p:cNvPr id="7" name="TekstSylinder 6"/>
          <p:cNvSpPr txBox="1"/>
          <p:nvPr userDrawn="1"/>
        </p:nvSpPr>
        <p:spPr>
          <a:xfrm>
            <a:off x="1307521" y="3248318"/>
            <a:ext cx="2293128" cy="769441"/>
          </a:xfrm>
          <a:prstGeom prst="rect">
            <a:avLst/>
          </a:prstGeom>
          <a:noFill/>
        </p:spPr>
        <p:txBody>
          <a:bodyPr wrap="none" rtlCol="0">
            <a:spAutoFit/>
          </a:bodyPr>
          <a:lstStyle/>
          <a:p>
            <a:pPr algn="ctr"/>
            <a:r>
              <a:rPr lang="nb-NO" sz="2200" b="1" dirty="0"/>
              <a:t>Big data and</a:t>
            </a:r>
            <a:br>
              <a:rPr lang="nb-NO" sz="2200" b="1" dirty="0"/>
            </a:br>
            <a:r>
              <a:rPr lang="nb-NO" sz="2200" b="1" dirty="0" err="1"/>
              <a:t>advanced</a:t>
            </a:r>
            <a:r>
              <a:rPr lang="nb-NO" sz="2200" b="1" dirty="0"/>
              <a:t> </a:t>
            </a:r>
            <a:r>
              <a:rPr lang="nb-NO" sz="2200" b="1" dirty="0" err="1"/>
              <a:t>analysis</a:t>
            </a:r>
            <a:endParaRPr lang="nb-NO" sz="2200" b="1" dirty="0"/>
          </a:p>
        </p:txBody>
      </p:sp>
      <p:sp>
        <p:nvSpPr>
          <p:cNvPr id="11" name="Rektangel 10"/>
          <p:cNvSpPr/>
          <p:nvPr userDrawn="1"/>
        </p:nvSpPr>
        <p:spPr>
          <a:xfrm>
            <a:off x="513219" y="4299239"/>
            <a:ext cx="3881732" cy="969496"/>
          </a:xfrm>
          <a:prstGeom prst="rect">
            <a:avLst/>
          </a:prstGeom>
        </p:spPr>
        <p:txBody>
          <a:bodyPr wrap="square">
            <a:spAutoFit/>
          </a:bodyPr>
          <a:lstStyle/>
          <a:p>
            <a:pPr algn="ctr"/>
            <a:r>
              <a:rPr lang="nb-NO" sz="1900" dirty="0" err="1"/>
              <a:t>We</a:t>
            </a:r>
            <a:r>
              <a:rPr lang="nb-NO" sz="1900" dirty="0"/>
              <a:t> </a:t>
            </a:r>
            <a:r>
              <a:rPr lang="nb-NO" sz="1900" dirty="0" err="1"/>
              <a:t>will</a:t>
            </a:r>
            <a:r>
              <a:rPr lang="nb-NO" sz="1900" dirty="0"/>
              <a:t> </a:t>
            </a:r>
            <a:r>
              <a:rPr lang="nb-NO" sz="1900" dirty="0" err="1"/>
              <a:t>promote</a:t>
            </a:r>
            <a:r>
              <a:rPr lang="nb-NO" sz="1900" dirty="0"/>
              <a:t> </a:t>
            </a:r>
            <a:r>
              <a:rPr lang="nb-NO" sz="1900" dirty="0" err="1"/>
              <a:t>use</a:t>
            </a:r>
            <a:r>
              <a:rPr lang="nb-NO" sz="1900" dirty="0"/>
              <a:t> </a:t>
            </a:r>
            <a:r>
              <a:rPr lang="nb-NO" sz="1900" dirty="0" err="1"/>
              <a:t>of</a:t>
            </a:r>
            <a:r>
              <a:rPr lang="nb-NO" sz="1900" dirty="0"/>
              <a:t> </a:t>
            </a:r>
            <a:r>
              <a:rPr lang="nb-NO" sz="1900" dirty="0" err="1"/>
              <a:t>big</a:t>
            </a:r>
            <a:r>
              <a:rPr lang="nb-NO" sz="1900" dirty="0"/>
              <a:t> data and </a:t>
            </a:r>
            <a:r>
              <a:rPr lang="nb-NO" sz="1900" dirty="0" err="1"/>
              <a:t>machine</a:t>
            </a:r>
            <a:r>
              <a:rPr lang="nb-NO" sz="1900" dirty="0"/>
              <a:t> </a:t>
            </a:r>
            <a:r>
              <a:rPr lang="nb-NO" sz="1900" dirty="0" err="1"/>
              <a:t>learning</a:t>
            </a:r>
            <a:r>
              <a:rPr lang="nb-NO" sz="1900" dirty="0"/>
              <a:t> in analyses </a:t>
            </a:r>
            <a:r>
              <a:rPr lang="nb-NO" sz="1900" dirty="0" err="1"/>
              <a:t>of</a:t>
            </a:r>
            <a:r>
              <a:rPr lang="nb-NO" sz="1900" dirty="0"/>
              <a:t> </a:t>
            </a:r>
            <a:r>
              <a:rPr lang="nb-NO" sz="1900" dirty="0" err="1"/>
              <a:t>health</a:t>
            </a:r>
            <a:r>
              <a:rPr lang="nb-NO" sz="1900" dirty="0"/>
              <a:t> and </a:t>
            </a:r>
            <a:r>
              <a:rPr lang="nb-NO" sz="1900" dirty="0" err="1"/>
              <a:t>health</a:t>
            </a:r>
            <a:r>
              <a:rPr lang="nb-NO" sz="1900" dirty="0"/>
              <a:t> and</a:t>
            </a:r>
            <a:r>
              <a:rPr lang="nb-NO" sz="1900" baseline="0" dirty="0"/>
              <a:t> </a:t>
            </a:r>
            <a:r>
              <a:rPr lang="nb-NO" sz="1900" dirty="0" err="1"/>
              <a:t>care</a:t>
            </a:r>
            <a:r>
              <a:rPr lang="nb-NO" sz="1900" dirty="0"/>
              <a:t> services.</a:t>
            </a:r>
          </a:p>
        </p:txBody>
      </p:sp>
      <p:pic>
        <p:nvPicPr>
          <p:cNvPr id="12" name="Bilde 11"/>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rot="10800000">
            <a:off x="1945803" y="1857939"/>
            <a:ext cx="1016566" cy="1016566"/>
          </a:xfrm>
          <a:prstGeom prst="rect">
            <a:avLst/>
          </a:prstGeom>
        </p:spPr>
      </p:pic>
    </p:spTree>
    <p:extLst>
      <p:ext uri="{BB962C8B-B14F-4D97-AF65-F5344CB8AC3E}">
        <p14:creationId xmlns:p14="http://schemas.microsoft.com/office/powerpoint/2010/main" val="9648102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Strategipresentasjon bilde 12/19">
    <p:spTree>
      <p:nvGrpSpPr>
        <p:cNvPr id="1" name=""/>
        <p:cNvGrpSpPr/>
        <p:nvPr/>
      </p:nvGrpSpPr>
      <p:grpSpPr>
        <a:xfrm>
          <a:off x="0" y="0"/>
          <a:ext cx="0" cy="0"/>
          <a:chOff x="0" y="0"/>
          <a:chExt cx="0" cy="0"/>
        </a:xfrm>
      </p:grpSpPr>
      <p:sp>
        <p:nvSpPr>
          <p:cNvPr id="8" name="Rektangel 7"/>
          <p:cNvSpPr/>
          <p:nvPr userDrawn="1"/>
        </p:nvSpPr>
        <p:spPr>
          <a:xfrm>
            <a:off x="161999" y="161998"/>
            <a:ext cx="4584172" cy="6535981"/>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000" dirty="0"/>
          </a:p>
        </p:txBody>
      </p:sp>
      <p:pic>
        <p:nvPicPr>
          <p:cNvPr id="15" name="Bilde 14"/>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908171" y="161998"/>
            <a:ext cx="7121829" cy="6535982"/>
          </a:xfrm>
          <a:prstGeom prst="rect">
            <a:avLst/>
          </a:prstGeom>
        </p:spPr>
      </p:pic>
      <p:sp>
        <p:nvSpPr>
          <p:cNvPr id="16" name="Rektangel 15"/>
          <p:cNvSpPr/>
          <p:nvPr userDrawn="1"/>
        </p:nvSpPr>
        <p:spPr>
          <a:xfrm>
            <a:off x="10396219" y="6467147"/>
            <a:ext cx="1633781" cy="230832"/>
          </a:xfrm>
          <a:prstGeom prst="rect">
            <a:avLst/>
          </a:prstGeom>
        </p:spPr>
        <p:txBody>
          <a:bodyPr wrap="none">
            <a:spAutoFit/>
          </a:bodyPr>
          <a:lstStyle/>
          <a:p>
            <a:r>
              <a:rPr lang="nb-NO" sz="900" dirty="0" err="1">
                <a:solidFill>
                  <a:schemeClr val="accent2">
                    <a:lumMod val="20000"/>
                    <a:lumOff val="80000"/>
                  </a:schemeClr>
                </a:solidFill>
              </a:rPr>
              <a:t>ultramansk</a:t>
            </a:r>
            <a:r>
              <a:rPr lang="nb-NO" sz="900" dirty="0">
                <a:solidFill>
                  <a:schemeClr val="accent2">
                    <a:lumMod val="20000"/>
                    <a:lumOff val="80000"/>
                  </a:schemeClr>
                </a:solidFill>
              </a:rPr>
              <a:t> / Shutterstock.com</a:t>
            </a:r>
          </a:p>
        </p:txBody>
      </p:sp>
      <p:sp>
        <p:nvSpPr>
          <p:cNvPr id="11" name="TekstSylinder 10"/>
          <p:cNvSpPr txBox="1"/>
          <p:nvPr userDrawn="1"/>
        </p:nvSpPr>
        <p:spPr>
          <a:xfrm>
            <a:off x="1191342" y="3296739"/>
            <a:ext cx="2525486" cy="769441"/>
          </a:xfrm>
          <a:prstGeom prst="rect">
            <a:avLst/>
          </a:prstGeom>
          <a:noFill/>
        </p:spPr>
        <p:txBody>
          <a:bodyPr wrap="square" rtlCol="0">
            <a:spAutoFit/>
          </a:bodyPr>
          <a:lstStyle/>
          <a:p>
            <a:pPr algn="ctr"/>
            <a:r>
              <a:rPr lang="nb-NO" sz="2200" b="1" dirty="0" err="1"/>
              <a:t>Dialogue</a:t>
            </a:r>
            <a:r>
              <a:rPr lang="nb-NO" sz="2200" b="1" dirty="0"/>
              <a:t> and </a:t>
            </a:r>
            <a:r>
              <a:rPr lang="nb-NO" sz="2200" b="1" dirty="0" err="1"/>
              <a:t>user</a:t>
            </a:r>
            <a:r>
              <a:rPr lang="nb-NO" sz="2200" b="1" dirty="0"/>
              <a:t> </a:t>
            </a:r>
            <a:r>
              <a:rPr lang="nb-NO" sz="2200" b="1" dirty="0" err="1"/>
              <a:t>involvement</a:t>
            </a:r>
            <a:endParaRPr lang="nb-NO" sz="2200" b="1" dirty="0"/>
          </a:p>
        </p:txBody>
      </p:sp>
      <p:sp>
        <p:nvSpPr>
          <p:cNvPr id="12" name="Rektangel 11"/>
          <p:cNvSpPr/>
          <p:nvPr userDrawn="1"/>
        </p:nvSpPr>
        <p:spPr>
          <a:xfrm>
            <a:off x="572129" y="4377187"/>
            <a:ext cx="3763913" cy="1261884"/>
          </a:xfrm>
          <a:prstGeom prst="rect">
            <a:avLst/>
          </a:prstGeom>
        </p:spPr>
        <p:txBody>
          <a:bodyPr wrap="square">
            <a:spAutoFit/>
          </a:bodyPr>
          <a:lstStyle/>
          <a:p>
            <a:pPr algn="ctr"/>
            <a:r>
              <a:rPr lang="nb-NO" sz="1900" dirty="0" err="1"/>
              <a:t>We</a:t>
            </a:r>
            <a:r>
              <a:rPr lang="nb-NO" sz="1900" dirty="0"/>
              <a:t> </a:t>
            </a:r>
            <a:r>
              <a:rPr lang="nb-NO" sz="1900" dirty="0" err="1"/>
              <a:t>will</a:t>
            </a:r>
            <a:r>
              <a:rPr lang="nb-NO" sz="1900" dirty="0"/>
              <a:t> </a:t>
            </a:r>
            <a:r>
              <a:rPr lang="nb-NO" sz="1900" dirty="0" err="1"/>
              <a:t>promote</a:t>
            </a:r>
            <a:r>
              <a:rPr lang="nb-NO" sz="1900" dirty="0"/>
              <a:t> </a:t>
            </a:r>
            <a:r>
              <a:rPr lang="nb-NO" sz="1900" dirty="0" err="1"/>
              <a:t>dialogue</a:t>
            </a:r>
            <a:r>
              <a:rPr lang="nb-NO" sz="1900" dirty="0"/>
              <a:t> and </a:t>
            </a:r>
            <a:r>
              <a:rPr lang="nb-NO" sz="1900" dirty="0" err="1"/>
              <a:t>user</a:t>
            </a:r>
            <a:r>
              <a:rPr lang="nb-NO" sz="1900" dirty="0"/>
              <a:t> </a:t>
            </a:r>
            <a:r>
              <a:rPr lang="nb-NO" sz="1900" dirty="0" err="1"/>
              <a:t>involvement</a:t>
            </a:r>
            <a:r>
              <a:rPr lang="nb-NO" sz="1900" dirty="0"/>
              <a:t> in </a:t>
            </a:r>
            <a:r>
              <a:rPr lang="nb-NO" sz="1900" dirty="0" err="1"/>
              <a:t>our</a:t>
            </a:r>
            <a:r>
              <a:rPr lang="nb-NO" sz="1900" dirty="0"/>
              <a:t> </a:t>
            </a:r>
            <a:r>
              <a:rPr lang="nb-NO" sz="1900" dirty="0" err="1"/>
              <a:t>research</a:t>
            </a:r>
            <a:r>
              <a:rPr lang="nb-NO" sz="1900" dirty="0"/>
              <a:t> and </a:t>
            </a:r>
            <a:r>
              <a:rPr lang="nb-NO" sz="1900" dirty="0" err="1"/>
              <a:t>communication</a:t>
            </a:r>
            <a:r>
              <a:rPr lang="nb-NO" sz="1900" dirty="0"/>
              <a:t>.</a:t>
            </a:r>
          </a:p>
          <a:p>
            <a:pPr algn="ctr"/>
            <a:r>
              <a:rPr lang="nb-NO" sz="1900" dirty="0"/>
              <a:t> </a:t>
            </a:r>
          </a:p>
        </p:txBody>
      </p:sp>
      <p:pic>
        <p:nvPicPr>
          <p:cNvPr id="13" name="Bilde 12"/>
          <p:cNvPicPr>
            <a:picLocks noChangeAspect="1"/>
          </p:cNvPicPr>
          <p:nvPr userDrawn="1"/>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143039" y="2140155"/>
            <a:ext cx="622092" cy="622092"/>
          </a:xfrm>
          <a:prstGeom prst="rect">
            <a:avLst/>
          </a:prstGeom>
        </p:spPr>
      </p:pic>
    </p:spTree>
    <p:extLst>
      <p:ext uri="{BB962C8B-B14F-4D97-AF65-F5344CB8AC3E}">
        <p14:creationId xmlns:p14="http://schemas.microsoft.com/office/powerpoint/2010/main" val="42874622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Strategipresentasjon bilde 13/19">
    <p:spTree>
      <p:nvGrpSpPr>
        <p:cNvPr id="1" name=""/>
        <p:cNvGrpSpPr/>
        <p:nvPr/>
      </p:nvGrpSpPr>
      <p:grpSpPr>
        <a:xfrm>
          <a:off x="0" y="0"/>
          <a:ext cx="0" cy="0"/>
          <a:chOff x="0" y="0"/>
          <a:chExt cx="0" cy="0"/>
        </a:xfrm>
      </p:grpSpPr>
      <p:sp>
        <p:nvSpPr>
          <p:cNvPr id="5" name="Rektangel 4"/>
          <p:cNvSpPr/>
          <p:nvPr userDrawn="1"/>
        </p:nvSpPr>
        <p:spPr>
          <a:xfrm>
            <a:off x="4908170" y="161999"/>
            <a:ext cx="7121829" cy="653598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 name="Rektangel 5"/>
          <p:cNvSpPr/>
          <p:nvPr userDrawn="1"/>
        </p:nvSpPr>
        <p:spPr>
          <a:xfrm>
            <a:off x="161999" y="161998"/>
            <a:ext cx="4584172" cy="6535981"/>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000" dirty="0"/>
          </a:p>
        </p:txBody>
      </p:sp>
      <p:pic>
        <p:nvPicPr>
          <p:cNvPr id="7" name="Bilde 6"/>
          <p:cNvPicPr>
            <a:picLocks noChangeAspect="1"/>
          </p:cNvPicPr>
          <p:nvPr userDrawn="1"/>
        </p:nvPicPr>
        <p:blipFill>
          <a:blip r:embed="rId2" cstate="email">
            <a:duotone>
              <a:prstClr val="black"/>
              <a:schemeClr val="accent1">
                <a:tint val="45000"/>
                <a:satMod val="400000"/>
              </a:schemeClr>
            </a:duotone>
            <a:extLst>
              <a:ext uri="{28A0092B-C50C-407E-A947-70E740481C1C}">
                <a14:useLocalDpi xmlns:a14="http://schemas.microsoft.com/office/drawing/2010/main"/>
              </a:ext>
            </a:extLst>
          </a:blip>
          <a:stretch>
            <a:fillRect/>
          </a:stretch>
        </p:blipFill>
        <p:spPr>
          <a:xfrm rot="21085573">
            <a:off x="6484709" y="1238565"/>
            <a:ext cx="3867150" cy="4222291"/>
          </a:xfrm>
          <a:prstGeom prst="rect">
            <a:avLst/>
          </a:prstGeom>
          <a:noFill/>
          <a:ln>
            <a:noFill/>
          </a:ln>
        </p:spPr>
      </p:pic>
      <p:sp>
        <p:nvSpPr>
          <p:cNvPr id="8" name="Ellipse 7"/>
          <p:cNvSpPr>
            <a:spLocks noChangeAspect="1"/>
          </p:cNvSpPr>
          <p:nvPr userDrawn="1"/>
        </p:nvSpPr>
        <p:spPr>
          <a:xfrm rot="21085573">
            <a:off x="7776857" y="5027484"/>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10" name="Ellipse 9"/>
          <p:cNvSpPr>
            <a:spLocks noChangeAspect="1"/>
          </p:cNvSpPr>
          <p:nvPr userDrawn="1"/>
        </p:nvSpPr>
        <p:spPr>
          <a:xfrm rot="21085573">
            <a:off x="7680086" y="5195514"/>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11" name="Ellipse 10"/>
          <p:cNvSpPr>
            <a:spLocks noChangeAspect="1"/>
          </p:cNvSpPr>
          <p:nvPr userDrawn="1"/>
        </p:nvSpPr>
        <p:spPr>
          <a:xfrm rot="21085573">
            <a:off x="7554668" y="4981466"/>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12" name="Ellipse 11"/>
          <p:cNvSpPr>
            <a:spLocks noChangeAspect="1"/>
          </p:cNvSpPr>
          <p:nvPr userDrawn="1"/>
        </p:nvSpPr>
        <p:spPr>
          <a:xfrm rot="21085573">
            <a:off x="7816925" y="5183557"/>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13" name="Ellipse 12"/>
          <p:cNvSpPr>
            <a:spLocks noChangeAspect="1"/>
          </p:cNvSpPr>
          <p:nvPr userDrawn="1"/>
        </p:nvSpPr>
        <p:spPr>
          <a:xfrm rot="21085573">
            <a:off x="7841598" y="4908181"/>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14" name="Ellipse 13"/>
          <p:cNvSpPr>
            <a:spLocks noChangeAspect="1"/>
          </p:cNvSpPr>
          <p:nvPr userDrawn="1"/>
        </p:nvSpPr>
        <p:spPr>
          <a:xfrm rot="21085573">
            <a:off x="6905750" y="4262262"/>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15" name="Ellipse 14"/>
          <p:cNvSpPr>
            <a:spLocks noChangeAspect="1"/>
          </p:cNvSpPr>
          <p:nvPr userDrawn="1"/>
        </p:nvSpPr>
        <p:spPr>
          <a:xfrm rot="21085573">
            <a:off x="6789287" y="4916288"/>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16" name="Ellipse 15"/>
          <p:cNvSpPr>
            <a:spLocks noChangeAspect="1"/>
          </p:cNvSpPr>
          <p:nvPr userDrawn="1"/>
        </p:nvSpPr>
        <p:spPr>
          <a:xfrm rot="21085573">
            <a:off x="7637254" y="5052774"/>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17" name="Ellipse 16"/>
          <p:cNvSpPr>
            <a:spLocks noChangeAspect="1"/>
          </p:cNvSpPr>
          <p:nvPr userDrawn="1"/>
        </p:nvSpPr>
        <p:spPr>
          <a:xfrm rot="21085573">
            <a:off x="7834052" y="5124416"/>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18" name="Ellipse 17"/>
          <p:cNvSpPr>
            <a:spLocks noChangeAspect="1"/>
          </p:cNvSpPr>
          <p:nvPr userDrawn="1"/>
        </p:nvSpPr>
        <p:spPr>
          <a:xfrm rot="21085573">
            <a:off x="7506926" y="5207992"/>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19" name="Ellipse 18"/>
          <p:cNvSpPr>
            <a:spLocks noChangeAspect="1"/>
          </p:cNvSpPr>
          <p:nvPr userDrawn="1"/>
        </p:nvSpPr>
        <p:spPr>
          <a:xfrm rot="21085573">
            <a:off x="7750646" y="4957895"/>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20" name="Ellipse 19"/>
          <p:cNvSpPr>
            <a:spLocks noChangeAspect="1"/>
          </p:cNvSpPr>
          <p:nvPr userDrawn="1"/>
        </p:nvSpPr>
        <p:spPr>
          <a:xfrm rot="21085573">
            <a:off x="7271970" y="5539647"/>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21" name="Ellipse 20"/>
          <p:cNvSpPr>
            <a:spLocks noChangeAspect="1"/>
          </p:cNvSpPr>
          <p:nvPr userDrawn="1"/>
        </p:nvSpPr>
        <p:spPr>
          <a:xfrm rot="21085573">
            <a:off x="7775337" y="5163368"/>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22" name="Ellipse 21"/>
          <p:cNvSpPr>
            <a:spLocks noChangeAspect="1"/>
          </p:cNvSpPr>
          <p:nvPr userDrawn="1"/>
        </p:nvSpPr>
        <p:spPr>
          <a:xfrm rot="21085573">
            <a:off x="6849726" y="5315763"/>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23" name="Ellipse 22"/>
          <p:cNvSpPr>
            <a:spLocks noChangeAspect="1"/>
          </p:cNvSpPr>
          <p:nvPr userDrawn="1"/>
        </p:nvSpPr>
        <p:spPr>
          <a:xfrm rot="21085573">
            <a:off x="7763614" y="4710349"/>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24" name="Ellipse 23"/>
          <p:cNvSpPr>
            <a:spLocks noChangeAspect="1"/>
          </p:cNvSpPr>
          <p:nvPr userDrawn="1"/>
        </p:nvSpPr>
        <p:spPr>
          <a:xfrm rot="21085573">
            <a:off x="6907354" y="4916783"/>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25" name="Ellipse 24"/>
          <p:cNvSpPr>
            <a:spLocks noChangeAspect="1"/>
          </p:cNvSpPr>
          <p:nvPr userDrawn="1"/>
        </p:nvSpPr>
        <p:spPr>
          <a:xfrm rot="21085573">
            <a:off x="7650944" y="5253825"/>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26" name="Ellipse 25"/>
          <p:cNvSpPr>
            <a:spLocks noChangeAspect="1"/>
          </p:cNvSpPr>
          <p:nvPr userDrawn="1"/>
        </p:nvSpPr>
        <p:spPr>
          <a:xfrm rot="21085573">
            <a:off x="7822890" y="5084351"/>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27" name="Ellipse 26"/>
          <p:cNvSpPr>
            <a:spLocks noChangeAspect="1"/>
          </p:cNvSpPr>
          <p:nvPr userDrawn="1"/>
        </p:nvSpPr>
        <p:spPr>
          <a:xfrm rot="21085573">
            <a:off x="7517486" y="4371422"/>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28" name="Ellipse 27"/>
          <p:cNvSpPr>
            <a:spLocks noChangeAspect="1"/>
          </p:cNvSpPr>
          <p:nvPr userDrawn="1"/>
        </p:nvSpPr>
        <p:spPr>
          <a:xfrm rot="21085573">
            <a:off x="7601976" y="5130183"/>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29" name="Ellipse 28"/>
          <p:cNvSpPr>
            <a:spLocks noChangeAspect="1"/>
          </p:cNvSpPr>
          <p:nvPr userDrawn="1"/>
        </p:nvSpPr>
        <p:spPr>
          <a:xfrm rot="21085573">
            <a:off x="6901400" y="5356771"/>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30" name="Ellipse 29"/>
          <p:cNvSpPr>
            <a:spLocks noChangeAspect="1"/>
          </p:cNvSpPr>
          <p:nvPr userDrawn="1"/>
        </p:nvSpPr>
        <p:spPr>
          <a:xfrm rot="21085573">
            <a:off x="7759354" y="5118464"/>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31" name="Ellipse 30"/>
          <p:cNvSpPr>
            <a:spLocks noChangeAspect="1"/>
          </p:cNvSpPr>
          <p:nvPr userDrawn="1"/>
        </p:nvSpPr>
        <p:spPr>
          <a:xfrm rot="21085573">
            <a:off x="7881928" y="4952469"/>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32" name="Ellipse 31"/>
          <p:cNvSpPr>
            <a:spLocks noChangeAspect="1"/>
          </p:cNvSpPr>
          <p:nvPr userDrawn="1"/>
        </p:nvSpPr>
        <p:spPr>
          <a:xfrm rot="21085573">
            <a:off x="6838629" y="5162004"/>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33" name="Ellipse 32"/>
          <p:cNvSpPr>
            <a:spLocks noChangeAspect="1"/>
          </p:cNvSpPr>
          <p:nvPr userDrawn="1"/>
        </p:nvSpPr>
        <p:spPr>
          <a:xfrm rot="21085573">
            <a:off x="7791982" y="4986477"/>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34" name="Ellipse 33"/>
          <p:cNvSpPr>
            <a:spLocks noChangeAspect="1"/>
          </p:cNvSpPr>
          <p:nvPr userDrawn="1"/>
        </p:nvSpPr>
        <p:spPr>
          <a:xfrm rot="21085573">
            <a:off x="7620802" y="4666560"/>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35" name="Ellipse 34"/>
          <p:cNvSpPr>
            <a:spLocks noChangeAspect="1"/>
          </p:cNvSpPr>
          <p:nvPr userDrawn="1"/>
        </p:nvSpPr>
        <p:spPr>
          <a:xfrm rot="21085573">
            <a:off x="7675973" y="3863482"/>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36" name="Ellipse 35"/>
          <p:cNvSpPr>
            <a:spLocks noChangeAspect="1"/>
          </p:cNvSpPr>
          <p:nvPr userDrawn="1"/>
        </p:nvSpPr>
        <p:spPr>
          <a:xfrm rot="21085573">
            <a:off x="7640997" y="5125585"/>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37" name="Ellipse 36"/>
          <p:cNvSpPr>
            <a:spLocks noChangeAspect="1"/>
          </p:cNvSpPr>
          <p:nvPr userDrawn="1"/>
        </p:nvSpPr>
        <p:spPr>
          <a:xfrm rot="21085573">
            <a:off x="7561660" y="5233485"/>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38" name="Ellipse 37"/>
          <p:cNvSpPr>
            <a:spLocks noChangeAspect="1"/>
          </p:cNvSpPr>
          <p:nvPr userDrawn="1"/>
        </p:nvSpPr>
        <p:spPr>
          <a:xfrm rot="21085573">
            <a:off x="7830554" y="4987999"/>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39" name="Ellipse 38"/>
          <p:cNvSpPr>
            <a:spLocks noChangeAspect="1"/>
          </p:cNvSpPr>
          <p:nvPr userDrawn="1"/>
        </p:nvSpPr>
        <p:spPr>
          <a:xfrm rot="21085573">
            <a:off x="6934608" y="5302399"/>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40" name="Ellipse 39"/>
          <p:cNvSpPr>
            <a:spLocks noChangeAspect="1"/>
          </p:cNvSpPr>
          <p:nvPr userDrawn="1"/>
        </p:nvSpPr>
        <p:spPr>
          <a:xfrm rot="21085573">
            <a:off x="7617534" y="3903646"/>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41" name="Ellipse 40"/>
          <p:cNvSpPr>
            <a:spLocks noChangeAspect="1"/>
          </p:cNvSpPr>
          <p:nvPr userDrawn="1"/>
        </p:nvSpPr>
        <p:spPr>
          <a:xfrm rot="21085573">
            <a:off x="7638433" y="4932783"/>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42" name="Ellipse 41"/>
          <p:cNvSpPr>
            <a:spLocks noChangeAspect="1"/>
          </p:cNvSpPr>
          <p:nvPr userDrawn="1"/>
        </p:nvSpPr>
        <p:spPr>
          <a:xfrm rot="21085573">
            <a:off x="6874678" y="4336929"/>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43" name="Ellipse 42"/>
          <p:cNvSpPr>
            <a:spLocks noChangeAspect="1"/>
          </p:cNvSpPr>
          <p:nvPr userDrawn="1"/>
        </p:nvSpPr>
        <p:spPr>
          <a:xfrm rot="21085573">
            <a:off x="7703861" y="4970726"/>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44" name="Ellipse 43"/>
          <p:cNvSpPr>
            <a:spLocks noChangeAspect="1"/>
          </p:cNvSpPr>
          <p:nvPr userDrawn="1"/>
        </p:nvSpPr>
        <p:spPr>
          <a:xfrm rot="21085573">
            <a:off x="8555706" y="1721109"/>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45" name="Ellipse 44"/>
          <p:cNvSpPr>
            <a:spLocks noChangeAspect="1"/>
          </p:cNvSpPr>
          <p:nvPr userDrawn="1"/>
        </p:nvSpPr>
        <p:spPr>
          <a:xfrm rot="21085573">
            <a:off x="6975555" y="4284846"/>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46" name="Ellipse 45"/>
          <p:cNvSpPr>
            <a:spLocks noChangeAspect="1"/>
          </p:cNvSpPr>
          <p:nvPr userDrawn="1"/>
        </p:nvSpPr>
        <p:spPr>
          <a:xfrm rot="21085573">
            <a:off x="7898186" y="5213854"/>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47" name="Ellipse 46"/>
          <p:cNvSpPr>
            <a:spLocks noChangeAspect="1"/>
          </p:cNvSpPr>
          <p:nvPr userDrawn="1"/>
        </p:nvSpPr>
        <p:spPr>
          <a:xfrm rot="21085573">
            <a:off x="7935443" y="5033139"/>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48" name="Ellipse 47"/>
          <p:cNvSpPr>
            <a:spLocks noChangeAspect="1"/>
          </p:cNvSpPr>
          <p:nvPr userDrawn="1"/>
        </p:nvSpPr>
        <p:spPr>
          <a:xfrm rot="21085573">
            <a:off x="7519710" y="4649283"/>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49" name="Ellipse 48"/>
          <p:cNvSpPr>
            <a:spLocks noChangeAspect="1"/>
          </p:cNvSpPr>
          <p:nvPr userDrawn="1"/>
        </p:nvSpPr>
        <p:spPr>
          <a:xfrm rot="21085573">
            <a:off x="6764941" y="4535539"/>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50" name="Ellipse 49"/>
          <p:cNvSpPr>
            <a:spLocks noChangeAspect="1"/>
          </p:cNvSpPr>
          <p:nvPr userDrawn="1"/>
        </p:nvSpPr>
        <p:spPr>
          <a:xfrm rot="21085573">
            <a:off x="7334620" y="4625425"/>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51" name="Ellipse 50"/>
          <p:cNvSpPr>
            <a:spLocks noChangeAspect="1"/>
          </p:cNvSpPr>
          <p:nvPr userDrawn="1"/>
        </p:nvSpPr>
        <p:spPr>
          <a:xfrm rot="21085573">
            <a:off x="6896845" y="5455304"/>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52" name="Ellipse 51"/>
          <p:cNvSpPr>
            <a:spLocks noChangeAspect="1"/>
          </p:cNvSpPr>
          <p:nvPr userDrawn="1"/>
        </p:nvSpPr>
        <p:spPr>
          <a:xfrm rot="21085573">
            <a:off x="8173024" y="2574376"/>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53" name="Ellipse 52"/>
          <p:cNvSpPr>
            <a:spLocks noChangeAspect="1"/>
          </p:cNvSpPr>
          <p:nvPr userDrawn="1"/>
        </p:nvSpPr>
        <p:spPr>
          <a:xfrm rot="21085573">
            <a:off x="6835126" y="5403743"/>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54" name="Ellipse 53"/>
          <p:cNvSpPr>
            <a:spLocks noChangeAspect="1"/>
          </p:cNvSpPr>
          <p:nvPr userDrawn="1"/>
        </p:nvSpPr>
        <p:spPr>
          <a:xfrm rot="21085573">
            <a:off x="7780385" y="4881646"/>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55" name="Ellipse 54"/>
          <p:cNvSpPr>
            <a:spLocks noChangeAspect="1"/>
          </p:cNvSpPr>
          <p:nvPr userDrawn="1"/>
        </p:nvSpPr>
        <p:spPr>
          <a:xfrm rot="21085573">
            <a:off x="7621577" y="4749492"/>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56" name="Ellipse 55"/>
          <p:cNvSpPr>
            <a:spLocks noChangeAspect="1"/>
          </p:cNvSpPr>
          <p:nvPr userDrawn="1"/>
        </p:nvSpPr>
        <p:spPr>
          <a:xfrm rot="21085573">
            <a:off x="7893263" y="3067304"/>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57" name="Ellipse 56"/>
          <p:cNvSpPr>
            <a:spLocks noChangeAspect="1"/>
          </p:cNvSpPr>
          <p:nvPr userDrawn="1"/>
        </p:nvSpPr>
        <p:spPr>
          <a:xfrm rot="21085573">
            <a:off x="8039548" y="2260122"/>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58" name="Ellipse 57"/>
          <p:cNvSpPr>
            <a:spLocks noChangeAspect="1"/>
          </p:cNvSpPr>
          <p:nvPr userDrawn="1"/>
        </p:nvSpPr>
        <p:spPr>
          <a:xfrm rot="21085573">
            <a:off x="7385394" y="4570626"/>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59" name="Ellipse 58"/>
          <p:cNvSpPr>
            <a:spLocks noChangeAspect="1"/>
          </p:cNvSpPr>
          <p:nvPr userDrawn="1"/>
        </p:nvSpPr>
        <p:spPr>
          <a:xfrm rot="21085573">
            <a:off x="7956588" y="4729673"/>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60" name="Ellipse 59"/>
          <p:cNvSpPr>
            <a:spLocks noChangeAspect="1"/>
          </p:cNvSpPr>
          <p:nvPr userDrawn="1"/>
        </p:nvSpPr>
        <p:spPr>
          <a:xfrm rot="21085573">
            <a:off x="8505096" y="1875605"/>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61" name="Ellipse 60"/>
          <p:cNvSpPr>
            <a:spLocks noChangeAspect="1"/>
          </p:cNvSpPr>
          <p:nvPr userDrawn="1"/>
        </p:nvSpPr>
        <p:spPr>
          <a:xfrm rot="21085573">
            <a:off x="7586407" y="5090564"/>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62" name="Ellipse 61"/>
          <p:cNvSpPr>
            <a:spLocks noChangeAspect="1"/>
          </p:cNvSpPr>
          <p:nvPr userDrawn="1"/>
        </p:nvSpPr>
        <p:spPr>
          <a:xfrm rot="21085573">
            <a:off x="6806173" y="5308464"/>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63" name="Ellipse 62"/>
          <p:cNvSpPr>
            <a:spLocks noChangeAspect="1"/>
          </p:cNvSpPr>
          <p:nvPr userDrawn="1"/>
        </p:nvSpPr>
        <p:spPr>
          <a:xfrm rot="21085573">
            <a:off x="7303886" y="4135215"/>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64" name="Ellipse 63"/>
          <p:cNvSpPr>
            <a:spLocks noChangeAspect="1"/>
          </p:cNvSpPr>
          <p:nvPr userDrawn="1"/>
        </p:nvSpPr>
        <p:spPr>
          <a:xfrm rot="21085573">
            <a:off x="7861109" y="5031245"/>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65" name="Ellipse 64"/>
          <p:cNvSpPr>
            <a:spLocks noChangeAspect="1"/>
          </p:cNvSpPr>
          <p:nvPr userDrawn="1"/>
        </p:nvSpPr>
        <p:spPr>
          <a:xfrm rot="21085573">
            <a:off x="7214430" y="5209508"/>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66" name="Ellipse 65"/>
          <p:cNvSpPr>
            <a:spLocks noChangeAspect="1"/>
          </p:cNvSpPr>
          <p:nvPr userDrawn="1"/>
        </p:nvSpPr>
        <p:spPr>
          <a:xfrm rot="21085573">
            <a:off x="6980827" y="4218209"/>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67" name="Ellipse 66"/>
          <p:cNvSpPr>
            <a:spLocks noChangeAspect="1"/>
          </p:cNvSpPr>
          <p:nvPr userDrawn="1"/>
        </p:nvSpPr>
        <p:spPr>
          <a:xfrm rot="21085573">
            <a:off x="6957943" y="4333697"/>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68" name="Ellipse 67"/>
          <p:cNvSpPr>
            <a:spLocks noChangeAspect="1"/>
          </p:cNvSpPr>
          <p:nvPr userDrawn="1"/>
        </p:nvSpPr>
        <p:spPr>
          <a:xfrm rot="21085573">
            <a:off x="8384075" y="1996458"/>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69" name="Ellipse 68"/>
          <p:cNvSpPr>
            <a:spLocks noChangeAspect="1"/>
          </p:cNvSpPr>
          <p:nvPr userDrawn="1"/>
        </p:nvSpPr>
        <p:spPr>
          <a:xfrm rot="21085573">
            <a:off x="7524620" y="5144457"/>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70" name="Ellipse 69"/>
          <p:cNvSpPr>
            <a:spLocks noChangeAspect="1"/>
          </p:cNvSpPr>
          <p:nvPr userDrawn="1"/>
        </p:nvSpPr>
        <p:spPr>
          <a:xfrm rot="21085573">
            <a:off x="7503860" y="5317864"/>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71" name="Ellipse 70"/>
          <p:cNvSpPr>
            <a:spLocks noChangeAspect="1"/>
          </p:cNvSpPr>
          <p:nvPr userDrawn="1"/>
        </p:nvSpPr>
        <p:spPr>
          <a:xfrm rot="21085573">
            <a:off x="7753198" y="3779063"/>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72" name="Ellipse 71"/>
          <p:cNvSpPr>
            <a:spLocks noChangeAspect="1"/>
          </p:cNvSpPr>
          <p:nvPr userDrawn="1"/>
        </p:nvSpPr>
        <p:spPr>
          <a:xfrm rot="21085573">
            <a:off x="6864060" y="4876206"/>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73" name="Ellipse 72"/>
          <p:cNvSpPr>
            <a:spLocks noChangeAspect="1"/>
          </p:cNvSpPr>
          <p:nvPr userDrawn="1"/>
        </p:nvSpPr>
        <p:spPr>
          <a:xfrm rot="21085573">
            <a:off x="7101104" y="5504533"/>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74" name="Ellipse 73"/>
          <p:cNvSpPr>
            <a:spLocks noChangeAspect="1"/>
          </p:cNvSpPr>
          <p:nvPr userDrawn="1"/>
        </p:nvSpPr>
        <p:spPr>
          <a:xfrm rot="21085573">
            <a:off x="7597611" y="5244901"/>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75" name="Ellipse 74"/>
          <p:cNvSpPr>
            <a:spLocks noChangeAspect="1"/>
          </p:cNvSpPr>
          <p:nvPr userDrawn="1"/>
        </p:nvSpPr>
        <p:spPr>
          <a:xfrm rot="21085573">
            <a:off x="7257561" y="5456161"/>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76" name="Ellipse 75"/>
          <p:cNvSpPr>
            <a:spLocks noChangeAspect="1"/>
          </p:cNvSpPr>
          <p:nvPr userDrawn="1"/>
        </p:nvSpPr>
        <p:spPr>
          <a:xfrm rot="21085573">
            <a:off x="7739905" y="4544602"/>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77" name="Ellipse 76"/>
          <p:cNvSpPr>
            <a:spLocks noChangeAspect="1"/>
          </p:cNvSpPr>
          <p:nvPr userDrawn="1"/>
        </p:nvSpPr>
        <p:spPr>
          <a:xfrm rot="21085573">
            <a:off x="6908563" y="4684647"/>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78" name="Ellipse 77"/>
          <p:cNvSpPr>
            <a:spLocks noChangeAspect="1"/>
          </p:cNvSpPr>
          <p:nvPr userDrawn="1"/>
        </p:nvSpPr>
        <p:spPr>
          <a:xfrm rot="21085573">
            <a:off x="7878232" y="5087996"/>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79" name="Ellipse 78"/>
          <p:cNvSpPr>
            <a:spLocks noChangeAspect="1"/>
          </p:cNvSpPr>
          <p:nvPr userDrawn="1"/>
        </p:nvSpPr>
        <p:spPr>
          <a:xfrm rot="21085573">
            <a:off x="6835309" y="4986019"/>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80" name="Ellipse 79"/>
          <p:cNvSpPr>
            <a:spLocks noChangeAspect="1"/>
          </p:cNvSpPr>
          <p:nvPr userDrawn="1"/>
        </p:nvSpPr>
        <p:spPr>
          <a:xfrm rot="21085573">
            <a:off x="7452440" y="5398810"/>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81" name="Ellipse 80"/>
          <p:cNvSpPr>
            <a:spLocks noChangeAspect="1"/>
          </p:cNvSpPr>
          <p:nvPr userDrawn="1"/>
        </p:nvSpPr>
        <p:spPr>
          <a:xfrm rot="21085573">
            <a:off x="7710802" y="5041843"/>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82" name="Ellipse 81"/>
          <p:cNvSpPr>
            <a:spLocks noChangeAspect="1"/>
          </p:cNvSpPr>
          <p:nvPr userDrawn="1"/>
        </p:nvSpPr>
        <p:spPr>
          <a:xfrm rot="21085573">
            <a:off x="7384199" y="5458414"/>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83" name="Ellipse 82"/>
          <p:cNvSpPr>
            <a:spLocks noChangeAspect="1"/>
          </p:cNvSpPr>
          <p:nvPr userDrawn="1"/>
        </p:nvSpPr>
        <p:spPr>
          <a:xfrm rot="21085573">
            <a:off x="8091229" y="2586104"/>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84" name="Ellipse 83"/>
          <p:cNvSpPr>
            <a:spLocks noChangeAspect="1"/>
          </p:cNvSpPr>
          <p:nvPr userDrawn="1"/>
        </p:nvSpPr>
        <p:spPr>
          <a:xfrm rot="21085573">
            <a:off x="8709791" y="1724094"/>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85" name="Ellipse 84"/>
          <p:cNvSpPr>
            <a:spLocks noChangeAspect="1"/>
          </p:cNvSpPr>
          <p:nvPr userDrawn="1"/>
        </p:nvSpPr>
        <p:spPr>
          <a:xfrm rot="21085573">
            <a:off x="7714763" y="4913679"/>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86" name="Ellipse 85"/>
          <p:cNvSpPr>
            <a:spLocks noChangeAspect="1"/>
          </p:cNvSpPr>
          <p:nvPr userDrawn="1"/>
        </p:nvSpPr>
        <p:spPr>
          <a:xfrm rot="21085573">
            <a:off x="7703882" y="4985902"/>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87" name="Ellipse 86"/>
          <p:cNvSpPr>
            <a:spLocks noChangeAspect="1"/>
          </p:cNvSpPr>
          <p:nvPr userDrawn="1"/>
        </p:nvSpPr>
        <p:spPr>
          <a:xfrm rot="21085573">
            <a:off x="7713116" y="5061771"/>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88" name="Ellipse 87"/>
          <p:cNvSpPr>
            <a:spLocks noChangeAspect="1"/>
          </p:cNvSpPr>
          <p:nvPr userDrawn="1"/>
        </p:nvSpPr>
        <p:spPr>
          <a:xfrm rot="21085573">
            <a:off x="7779228" y="5078122"/>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89" name="Ellipse 88"/>
          <p:cNvSpPr>
            <a:spLocks noChangeAspect="1"/>
          </p:cNvSpPr>
          <p:nvPr userDrawn="1"/>
        </p:nvSpPr>
        <p:spPr>
          <a:xfrm rot="21085573">
            <a:off x="7676084" y="5093296"/>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90" name="Ellipse 89"/>
          <p:cNvSpPr>
            <a:spLocks noChangeAspect="1"/>
          </p:cNvSpPr>
          <p:nvPr userDrawn="1"/>
        </p:nvSpPr>
        <p:spPr>
          <a:xfrm rot="21085573">
            <a:off x="7599834" y="4438559"/>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91" name="Ellipse 90"/>
          <p:cNvSpPr>
            <a:spLocks noChangeAspect="1"/>
          </p:cNvSpPr>
          <p:nvPr userDrawn="1"/>
        </p:nvSpPr>
        <p:spPr>
          <a:xfrm rot="21085573">
            <a:off x="7693294" y="4627823"/>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92" name="Ellipse 91"/>
          <p:cNvSpPr>
            <a:spLocks noChangeAspect="1"/>
          </p:cNvSpPr>
          <p:nvPr userDrawn="1"/>
        </p:nvSpPr>
        <p:spPr>
          <a:xfrm rot="21085573">
            <a:off x="7760087" y="5048474"/>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93" name="Ellipse 92"/>
          <p:cNvSpPr>
            <a:spLocks noChangeAspect="1"/>
          </p:cNvSpPr>
          <p:nvPr userDrawn="1"/>
        </p:nvSpPr>
        <p:spPr>
          <a:xfrm rot="21085573">
            <a:off x="7675972" y="3912039"/>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94" name="Ellipse 93"/>
          <p:cNvSpPr>
            <a:spLocks noChangeAspect="1"/>
          </p:cNvSpPr>
          <p:nvPr userDrawn="1"/>
        </p:nvSpPr>
        <p:spPr>
          <a:xfrm rot="21085573">
            <a:off x="7629389" y="3880289"/>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95" name="Ellipse 94"/>
          <p:cNvSpPr>
            <a:spLocks noChangeAspect="1"/>
          </p:cNvSpPr>
          <p:nvPr userDrawn="1"/>
        </p:nvSpPr>
        <p:spPr>
          <a:xfrm rot="21085573">
            <a:off x="6795142" y="4891060"/>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96" name="Ellipse 95"/>
          <p:cNvSpPr>
            <a:spLocks noChangeAspect="1"/>
          </p:cNvSpPr>
          <p:nvPr userDrawn="1"/>
        </p:nvSpPr>
        <p:spPr>
          <a:xfrm rot="21085573">
            <a:off x="6846353" y="4922969"/>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97" name="Ellipse 96"/>
          <p:cNvSpPr>
            <a:spLocks noChangeAspect="1"/>
          </p:cNvSpPr>
          <p:nvPr userDrawn="1"/>
        </p:nvSpPr>
        <p:spPr>
          <a:xfrm rot="21085573">
            <a:off x="6846353" y="5337679"/>
            <a:ext cx="82721" cy="72527"/>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101" name="TekstSylinder 100"/>
          <p:cNvSpPr txBox="1"/>
          <p:nvPr userDrawn="1"/>
        </p:nvSpPr>
        <p:spPr>
          <a:xfrm>
            <a:off x="1033376" y="3293572"/>
            <a:ext cx="2841419" cy="430887"/>
          </a:xfrm>
          <a:prstGeom prst="rect">
            <a:avLst/>
          </a:prstGeom>
          <a:noFill/>
        </p:spPr>
        <p:txBody>
          <a:bodyPr wrap="none" rtlCol="0">
            <a:spAutoFit/>
          </a:bodyPr>
          <a:lstStyle/>
          <a:p>
            <a:pPr algn="ctr"/>
            <a:r>
              <a:rPr lang="nb-NO" sz="2200" b="1" dirty="0"/>
              <a:t>Real-time </a:t>
            </a:r>
            <a:r>
              <a:rPr lang="nb-NO" sz="2200" b="1" dirty="0" err="1"/>
              <a:t>surveillance</a:t>
            </a:r>
            <a:endParaRPr lang="nb-NO" sz="2200" b="1" dirty="0"/>
          </a:p>
        </p:txBody>
      </p:sp>
      <p:sp>
        <p:nvSpPr>
          <p:cNvPr id="102" name="Rektangel 101"/>
          <p:cNvSpPr/>
          <p:nvPr userDrawn="1"/>
        </p:nvSpPr>
        <p:spPr>
          <a:xfrm>
            <a:off x="513020" y="4173698"/>
            <a:ext cx="3882131" cy="969496"/>
          </a:xfrm>
          <a:prstGeom prst="rect">
            <a:avLst/>
          </a:prstGeom>
        </p:spPr>
        <p:txBody>
          <a:bodyPr wrap="square">
            <a:spAutoFit/>
          </a:bodyPr>
          <a:lstStyle/>
          <a:p>
            <a:pPr lvl="0" algn="ctr"/>
            <a:r>
              <a:rPr lang="nb-NO" sz="1900" dirty="0" err="1"/>
              <a:t>We</a:t>
            </a:r>
            <a:r>
              <a:rPr lang="nb-NO" sz="1900" dirty="0"/>
              <a:t> </a:t>
            </a:r>
            <a:r>
              <a:rPr lang="nb-NO" sz="1900" dirty="0" err="1"/>
              <a:t>will</a:t>
            </a:r>
            <a:r>
              <a:rPr lang="nb-NO" sz="1900" dirty="0"/>
              <a:t> monitor </a:t>
            </a:r>
            <a:r>
              <a:rPr lang="nb-NO" sz="1900" dirty="0" err="1"/>
              <a:t>disease</a:t>
            </a:r>
            <a:r>
              <a:rPr lang="nb-NO" sz="1900" dirty="0"/>
              <a:t> </a:t>
            </a:r>
            <a:r>
              <a:rPr lang="nb-NO" sz="1900" dirty="0" err="1"/>
              <a:t>outbreaks</a:t>
            </a:r>
            <a:r>
              <a:rPr lang="nb-NO" sz="1900" dirty="0"/>
              <a:t> </a:t>
            </a:r>
            <a:br>
              <a:rPr lang="nb-NO" sz="1900" dirty="0"/>
            </a:br>
            <a:r>
              <a:rPr lang="nb-NO" sz="1900" dirty="0"/>
              <a:t>in real time to </a:t>
            </a:r>
            <a:r>
              <a:rPr lang="nb-NO" sz="1900" dirty="0" err="1"/>
              <a:t>enable</a:t>
            </a:r>
            <a:r>
              <a:rPr lang="nb-NO" sz="1900" dirty="0"/>
              <a:t> rapid </a:t>
            </a:r>
            <a:r>
              <a:rPr lang="nb-NO" sz="1900" dirty="0" err="1"/>
              <a:t>responses</a:t>
            </a:r>
            <a:r>
              <a:rPr lang="nb-NO" sz="1900" dirty="0"/>
              <a:t> to </a:t>
            </a:r>
            <a:r>
              <a:rPr lang="nb-NO" sz="1900" dirty="0" err="1"/>
              <a:t>health</a:t>
            </a:r>
            <a:r>
              <a:rPr lang="nb-NO" sz="1900" dirty="0"/>
              <a:t> </a:t>
            </a:r>
            <a:r>
              <a:rPr lang="nb-NO" sz="1900" dirty="0" err="1"/>
              <a:t>threats</a:t>
            </a:r>
            <a:r>
              <a:rPr lang="nb-NO" sz="1900" dirty="0"/>
              <a:t>.</a:t>
            </a:r>
          </a:p>
        </p:txBody>
      </p:sp>
      <p:pic>
        <p:nvPicPr>
          <p:cNvPr id="103" name="Bilde 102"/>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102761" y="2141684"/>
            <a:ext cx="702649" cy="702649"/>
          </a:xfrm>
          <a:prstGeom prst="rect">
            <a:avLst/>
          </a:prstGeom>
        </p:spPr>
      </p:pic>
    </p:spTree>
    <p:extLst>
      <p:ext uri="{BB962C8B-B14F-4D97-AF65-F5344CB8AC3E}">
        <p14:creationId xmlns:p14="http://schemas.microsoft.com/office/powerpoint/2010/main" val="39417996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Strategipresentasjon bilde 14/19">
    <p:spTree>
      <p:nvGrpSpPr>
        <p:cNvPr id="1" name=""/>
        <p:cNvGrpSpPr/>
        <p:nvPr/>
      </p:nvGrpSpPr>
      <p:grpSpPr>
        <a:xfrm>
          <a:off x="0" y="0"/>
          <a:ext cx="0" cy="0"/>
          <a:chOff x="0" y="0"/>
          <a:chExt cx="0" cy="0"/>
        </a:xfrm>
      </p:grpSpPr>
      <p:sp>
        <p:nvSpPr>
          <p:cNvPr id="3" name="Rektangel 2"/>
          <p:cNvSpPr/>
          <p:nvPr userDrawn="1"/>
        </p:nvSpPr>
        <p:spPr>
          <a:xfrm>
            <a:off x="161999" y="161999"/>
            <a:ext cx="4584172" cy="653598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000" dirty="0"/>
          </a:p>
        </p:txBody>
      </p:sp>
      <p:pic>
        <p:nvPicPr>
          <p:cNvPr id="6" name="Bilde 5"/>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910997" y="162000"/>
            <a:ext cx="7121346" cy="6535980"/>
          </a:xfrm>
          <a:prstGeom prst="rect">
            <a:avLst/>
          </a:prstGeom>
        </p:spPr>
      </p:pic>
      <p:sp>
        <p:nvSpPr>
          <p:cNvPr id="8" name="Rektangel 7"/>
          <p:cNvSpPr/>
          <p:nvPr userDrawn="1"/>
        </p:nvSpPr>
        <p:spPr>
          <a:xfrm>
            <a:off x="10648631" y="6467147"/>
            <a:ext cx="1383712" cy="230832"/>
          </a:xfrm>
          <a:prstGeom prst="rect">
            <a:avLst/>
          </a:prstGeom>
        </p:spPr>
        <p:txBody>
          <a:bodyPr wrap="none">
            <a:spAutoFit/>
          </a:bodyPr>
          <a:lstStyle/>
          <a:p>
            <a:r>
              <a:rPr lang="nb-NO" sz="900" dirty="0">
                <a:solidFill>
                  <a:schemeClr val="bg2">
                    <a:lumMod val="90000"/>
                  </a:schemeClr>
                </a:solidFill>
              </a:rPr>
              <a:t>Klaus Tan / Unsplash.com</a:t>
            </a:r>
          </a:p>
        </p:txBody>
      </p:sp>
      <p:sp>
        <p:nvSpPr>
          <p:cNvPr id="9" name="TekstSylinder 8"/>
          <p:cNvSpPr txBox="1"/>
          <p:nvPr userDrawn="1"/>
        </p:nvSpPr>
        <p:spPr>
          <a:xfrm>
            <a:off x="873764" y="3316994"/>
            <a:ext cx="3160643" cy="430887"/>
          </a:xfrm>
          <a:prstGeom prst="rect">
            <a:avLst/>
          </a:prstGeom>
          <a:noFill/>
        </p:spPr>
        <p:txBody>
          <a:bodyPr wrap="square" rtlCol="0">
            <a:spAutoFit/>
          </a:bodyPr>
          <a:lstStyle/>
          <a:p>
            <a:pPr algn="ctr"/>
            <a:r>
              <a:rPr lang="nb-NO" sz="2200" b="1" dirty="0" err="1"/>
              <a:t>Working</a:t>
            </a:r>
            <a:r>
              <a:rPr lang="nb-NO" sz="2200" b="1" dirty="0"/>
              <a:t> </a:t>
            </a:r>
            <a:r>
              <a:rPr lang="nb-NO" sz="2200" b="1" dirty="0" err="1"/>
              <a:t>across</a:t>
            </a:r>
            <a:r>
              <a:rPr lang="nb-NO" sz="2200" b="1" dirty="0"/>
              <a:t> </a:t>
            </a:r>
            <a:r>
              <a:rPr lang="nb-NO" sz="2200" b="1" dirty="0" err="1"/>
              <a:t>sectors</a:t>
            </a:r>
            <a:endParaRPr lang="nb-NO" sz="2200" b="1" dirty="0"/>
          </a:p>
        </p:txBody>
      </p:sp>
      <p:sp>
        <p:nvSpPr>
          <p:cNvPr id="10" name="Rektangel 9"/>
          <p:cNvSpPr/>
          <p:nvPr userDrawn="1"/>
        </p:nvSpPr>
        <p:spPr>
          <a:xfrm>
            <a:off x="533502" y="4135416"/>
            <a:ext cx="3841167" cy="969496"/>
          </a:xfrm>
          <a:prstGeom prst="rect">
            <a:avLst/>
          </a:prstGeom>
        </p:spPr>
        <p:txBody>
          <a:bodyPr wrap="square">
            <a:spAutoFit/>
          </a:bodyPr>
          <a:lstStyle/>
          <a:p>
            <a:pPr lvl="0" algn="ctr"/>
            <a:r>
              <a:rPr lang="nb-NO" sz="1900" dirty="0" err="1"/>
              <a:t>We</a:t>
            </a:r>
            <a:r>
              <a:rPr lang="nb-NO" sz="1900" dirty="0"/>
              <a:t> </a:t>
            </a:r>
            <a:r>
              <a:rPr lang="nb-NO" sz="1900" dirty="0" err="1"/>
              <a:t>will</a:t>
            </a:r>
            <a:r>
              <a:rPr lang="nb-NO" sz="1900" dirty="0"/>
              <a:t> </a:t>
            </a:r>
            <a:r>
              <a:rPr lang="nb-NO" sz="1900" dirty="0" err="1"/>
              <a:t>employ</a:t>
            </a:r>
            <a:r>
              <a:rPr lang="nb-NO" sz="1900" dirty="0"/>
              <a:t> </a:t>
            </a:r>
            <a:r>
              <a:rPr lang="nb-NO" sz="1900" dirty="0" err="1"/>
              <a:t>new</a:t>
            </a:r>
            <a:r>
              <a:rPr lang="nb-NO" sz="1900" dirty="0"/>
              <a:t> combinations </a:t>
            </a:r>
            <a:br>
              <a:rPr lang="nb-NO" sz="1900" dirty="0"/>
            </a:br>
            <a:r>
              <a:rPr lang="nb-NO" sz="1900" dirty="0" err="1"/>
              <a:t>of</a:t>
            </a:r>
            <a:r>
              <a:rPr lang="nb-NO" sz="1900" dirty="0"/>
              <a:t> data and </a:t>
            </a:r>
            <a:r>
              <a:rPr lang="nb-NO" sz="1900" dirty="0" err="1"/>
              <a:t>new</a:t>
            </a:r>
            <a:r>
              <a:rPr lang="nb-NO" sz="1900" dirty="0"/>
              <a:t> </a:t>
            </a:r>
            <a:r>
              <a:rPr lang="nb-NO" sz="1900" dirty="0" err="1"/>
              <a:t>collaborations</a:t>
            </a:r>
            <a:r>
              <a:rPr lang="nb-NO" sz="1900" dirty="0"/>
              <a:t> </a:t>
            </a:r>
            <a:r>
              <a:rPr lang="nb-NO" sz="1900" dirty="0" err="1"/>
              <a:t>across</a:t>
            </a:r>
            <a:r>
              <a:rPr lang="nb-NO" sz="1900" dirty="0"/>
              <a:t> </a:t>
            </a:r>
            <a:r>
              <a:rPr lang="nb-NO" sz="1900" dirty="0" err="1"/>
              <a:t>sectors</a:t>
            </a:r>
            <a:r>
              <a:rPr lang="nb-NO" sz="1900" dirty="0"/>
              <a:t>.</a:t>
            </a:r>
          </a:p>
        </p:txBody>
      </p:sp>
      <p:pic>
        <p:nvPicPr>
          <p:cNvPr id="11" name="Bilde 10"/>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65862" y="1998983"/>
            <a:ext cx="976446" cy="976446"/>
          </a:xfrm>
          <a:prstGeom prst="rect">
            <a:avLst/>
          </a:prstGeom>
        </p:spPr>
      </p:pic>
    </p:spTree>
    <p:extLst>
      <p:ext uri="{BB962C8B-B14F-4D97-AF65-F5344CB8AC3E}">
        <p14:creationId xmlns:p14="http://schemas.microsoft.com/office/powerpoint/2010/main" val="29347971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Strategipresentasjon bilde 15/19">
    <p:spTree>
      <p:nvGrpSpPr>
        <p:cNvPr id="1" name=""/>
        <p:cNvGrpSpPr/>
        <p:nvPr/>
      </p:nvGrpSpPr>
      <p:grpSpPr>
        <a:xfrm>
          <a:off x="0" y="0"/>
          <a:ext cx="0" cy="0"/>
          <a:chOff x="0" y="0"/>
          <a:chExt cx="0" cy="0"/>
        </a:xfrm>
      </p:grpSpPr>
      <p:sp>
        <p:nvSpPr>
          <p:cNvPr id="7" name="Rektangel 6"/>
          <p:cNvSpPr/>
          <p:nvPr userDrawn="1"/>
        </p:nvSpPr>
        <p:spPr>
          <a:xfrm>
            <a:off x="161999" y="161998"/>
            <a:ext cx="4584172" cy="6535981"/>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000" dirty="0"/>
          </a:p>
        </p:txBody>
      </p:sp>
      <p:pic>
        <p:nvPicPr>
          <p:cNvPr id="11" name="Bilde 10"/>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908171" y="162000"/>
            <a:ext cx="7121829" cy="6535980"/>
          </a:xfrm>
          <a:prstGeom prst="rect">
            <a:avLst/>
          </a:prstGeom>
        </p:spPr>
      </p:pic>
      <p:sp>
        <p:nvSpPr>
          <p:cNvPr id="13" name="Rektangel 12"/>
          <p:cNvSpPr/>
          <p:nvPr userDrawn="1"/>
        </p:nvSpPr>
        <p:spPr>
          <a:xfrm>
            <a:off x="10428279" y="6467147"/>
            <a:ext cx="1601721" cy="230832"/>
          </a:xfrm>
          <a:prstGeom prst="rect">
            <a:avLst/>
          </a:prstGeom>
        </p:spPr>
        <p:txBody>
          <a:bodyPr wrap="none">
            <a:spAutoFit/>
          </a:bodyPr>
          <a:lstStyle/>
          <a:p>
            <a:r>
              <a:rPr lang="nb-NO" sz="900" dirty="0"/>
              <a:t>Tobias Fischer / Unsplash.com</a:t>
            </a:r>
          </a:p>
        </p:txBody>
      </p:sp>
      <p:sp>
        <p:nvSpPr>
          <p:cNvPr id="9" name="TekstSylinder 8"/>
          <p:cNvSpPr txBox="1"/>
          <p:nvPr userDrawn="1"/>
        </p:nvSpPr>
        <p:spPr>
          <a:xfrm>
            <a:off x="1258341" y="3212187"/>
            <a:ext cx="2391488" cy="769441"/>
          </a:xfrm>
          <a:prstGeom prst="rect">
            <a:avLst/>
          </a:prstGeom>
          <a:noFill/>
        </p:spPr>
        <p:txBody>
          <a:bodyPr wrap="square" rtlCol="0">
            <a:spAutoFit/>
          </a:bodyPr>
          <a:lstStyle/>
          <a:p>
            <a:pPr algn="ctr"/>
            <a:r>
              <a:rPr lang="nb-NO" sz="2200" b="1" dirty="0" err="1"/>
              <a:t>Simplified</a:t>
            </a:r>
            <a:br>
              <a:rPr lang="nb-NO" sz="2200" b="1" dirty="0"/>
            </a:br>
            <a:r>
              <a:rPr lang="nb-NO" sz="2200" b="1" dirty="0" err="1"/>
              <a:t>navigation</a:t>
            </a:r>
            <a:endParaRPr lang="nb-NO" sz="2200" b="1" dirty="0"/>
          </a:p>
        </p:txBody>
      </p:sp>
      <p:sp>
        <p:nvSpPr>
          <p:cNvPr id="14" name="Rektangel 13"/>
          <p:cNvSpPr/>
          <p:nvPr userDrawn="1"/>
        </p:nvSpPr>
        <p:spPr>
          <a:xfrm>
            <a:off x="437962" y="4306180"/>
            <a:ext cx="4032246" cy="1261884"/>
          </a:xfrm>
          <a:prstGeom prst="rect">
            <a:avLst/>
          </a:prstGeom>
        </p:spPr>
        <p:txBody>
          <a:bodyPr wrap="square">
            <a:spAutoFit/>
          </a:bodyPr>
          <a:lstStyle/>
          <a:p>
            <a:pPr lvl="0" algn="ctr"/>
            <a:r>
              <a:rPr lang="nb-NO" sz="1900" dirty="0" err="1"/>
              <a:t>We</a:t>
            </a:r>
            <a:r>
              <a:rPr lang="nb-NO" sz="1900" dirty="0"/>
              <a:t> </a:t>
            </a:r>
            <a:r>
              <a:rPr lang="nb-NO" sz="1900" dirty="0" err="1"/>
              <a:t>will</a:t>
            </a:r>
            <a:r>
              <a:rPr lang="nb-NO" sz="1900" dirty="0"/>
              <a:t> lead </a:t>
            </a:r>
            <a:r>
              <a:rPr lang="nb-NO" sz="1900" dirty="0" err="1"/>
              <a:t>the</a:t>
            </a:r>
            <a:r>
              <a:rPr lang="nb-NO" sz="1900" dirty="0"/>
              <a:t> </a:t>
            </a:r>
            <a:r>
              <a:rPr lang="nb-NO" sz="1900" dirty="0" err="1"/>
              <a:t>way</a:t>
            </a:r>
            <a:r>
              <a:rPr lang="nb-NO" sz="1900" dirty="0"/>
              <a:t> </a:t>
            </a:r>
            <a:br>
              <a:rPr lang="nb-NO" sz="1900" dirty="0"/>
            </a:br>
            <a:r>
              <a:rPr lang="nb-NO" sz="1900" dirty="0"/>
              <a:t>in </a:t>
            </a:r>
            <a:r>
              <a:rPr lang="nb-NO" sz="1900" dirty="0" err="1"/>
              <a:t>the</a:t>
            </a:r>
            <a:r>
              <a:rPr lang="nb-NO" sz="1900" dirty="0"/>
              <a:t> </a:t>
            </a:r>
            <a:r>
              <a:rPr lang="nb-NO" sz="1900" dirty="0" err="1"/>
              <a:t>increasingly</a:t>
            </a:r>
            <a:r>
              <a:rPr lang="nb-NO" sz="1900" dirty="0"/>
              <a:t> </a:t>
            </a:r>
            <a:r>
              <a:rPr lang="nb-NO" sz="1900" dirty="0" err="1"/>
              <a:t>complex</a:t>
            </a:r>
            <a:r>
              <a:rPr lang="nb-NO" sz="1900" dirty="0"/>
              <a:t> web </a:t>
            </a:r>
            <a:br>
              <a:rPr lang="nb-NO" sz="1900" dirty="0"/>
            </a:br>
            <a:r>
              <a:rPr lang="nb-NO" sz="1900" dirty="0" err="1"/>
              <a:t>of</a:t>
            </a:r>
            <a:r>
              <a:rPr lang="nb-NO" sz="1900" dirty="0"/>
              <a:t> </a:t>
            </a:r>
            <a:r>
              <a:rPr lang="nb-NO" sz="1900" dirty="0" err="1"/>
              <a:t>information</a:t>
            </a:r>
            <a:r>
              <a:rPr lang="nb-NO" sz="1900" dirty="0"/>
              <a:t> </a:t>
            </a:r>
            <a:r>
              <a:rPr lang="nb-NO" sz="1900" dirty="0" err="1"/>
              <a:t>about</a:t>
            </a:r>
            <a:r>
              <a:rPr lang="nb-NO" sz="1900" dirty="0"/>
              <a:t> </a:t>
            </a:r>
            <a:r>
              <a:rPr lang="nb-NO" sz="1900" dirty="0" err="1"/>
              <a:t>health</a:t>
            </a:r>
            <a:r>
              <a:rPr lang="nb-NO" sz="1900" dirty="0"/>
              <a:t>.</a:t>
            </a:r>
          </a:p>
          <a:p>
            <a:pPr algn="ctr"/>
            <a:r>
              <a:rPr lang="nb-NO" sz="1900" dirty="0"/>
              <a:t> </a:t>
            </a:r>
          </a:p>
        </p:txBody>
      </p:sp>
      <p:pic>
        <p:nvPicPr>
          <p:cNvPr id="15" name="Bilde 1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222200" y="2220686"/>
            <a:ext cx="463771" cy="494705"/>
          </a:xfrm>
          <a:prstGeom prst="rect">
            <a:avLst/>
          </a:prstGeom>
        </p:spPr>
      </p:pic>
    </p:spTree>
    <p:extLst>
      <p:ext uri="{BB962C8B-B14F-4D97-AF65-F5344CB8AC3E}">
        <p14:creationId xmlns:p14="http://schemas.microsoft.com/office/powerpoint/2010/main" val="26678660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Strategipresentasjon bilde 16/19">
    <p:spTree>
      <p:nvGrpSpPr>
        <p:cNvPr id="1" name=""/>
        <p:cNvGrpSpPr/>
        <p:nvPr/>
      </p:nvGrpSpPr>
      <p:grpSpPr>
        <a:xfrm>
          <a:off x="0" y="0"/>
          <a:ext cx="0" cy="0"/>
          <a:chOff x="0" y="0"/>
          <a:chExt cx="0" cy="0"/>
        </a:xfrm>
      </p:grpSpPr>
      <p:sp>
        <p:nvSpPr>
          <p:cNvPr id="11" name="Rektangel 10"/>
          <p:cNvSpPr/>
          <p:nvPr userDrawn="1"/>
        </p:nvSpPr>
        <p:spPr>
          <a:xfrm>
            <a:off x="161999" y="161998"/>
            <a:ext cx="4584172" cy="6535981"/>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000" dirty="0"/>
          </a:p>
        </p:txBody>
      </p:sp>
      <p:pic>
        <p:nvPicPr>
          <p:cNvPr id="15" name="Picture 2" descr="person holding round clear container"/>
          <p:cNvPicPr>
            <a:picLocks noChangeAspect="1" noChangeArrowheads="1"/>
          </p:cNvPicPr>
          <p:nvPr userDrawn="1"/>
        </p:nvPicPr>
        <p:blipFill rotWithShape="1">
          <a:blip r:embed="rId2" cstate="screen">
            <a:extLst>
              <a:ext uri="{28A0092B-C50C-407E-A947-70E740481C1C}">
                <a14:useLocalDpi xmlns:a14="http://schemas.microsoft.com/office/drawing/2010/main"/>
              </a:ext>
            </a:extLst>
          </a:blip>
          <a:srcRect/>
          <a:stretch/>
        </p:blipFill>
        <p:spPr bwMode="auto">
          <a:xfrm>
            <a:off x="4908171" y="161999"/>
            <a:ext cx="7121829" cy="6535981"/>
          </a:xfrm>
          <a:prstGeom prst="rect">
            <a:avLst/>
          </a:prstGeom>
          <a:noFill/>
          <a:extLst>
            <a:ext uri="{909E8E84-426E-40DD-AFC4-6F175D3DCCD1}">
              <a14:hiddenFill xmlns:a14="http://schemas.microsoft.com/office/drawing/2010/main">
                <a:solidFill>
                  <a:srgbClr val="FFFFFF"/>
                </a:solidFill>
              </a14:hiddenFill>
            </a:ext>
          </a:extLst>
        </p:spPr>
      </p:pic>
      <p:sp>
        <p:nvSpPr>
          <p:cNvPr id="19" name="Rektangel 18"/>
          <p:cNvSpPr/>
          <p:nvPr userDrawn="1"/>
        </p:nvSpPr>
        <p:spPr>
          <a:xfrm>
            <a:off x="10590182" y="6467147"/>
            <a:ext cx="1439818" cy="230832"/>
          </a:xfrm>
          <a:prstGeom prst="rect">
            <a:avLst/>
          </a:prstGeom>
        </p:spPr>
        <p:txBody>
          <a:bodyPr wrap="none">
            <a:spAutoFit/>
          </a:bodyPr>
          <a:lstStyle/>
          <a:p>
            <a:r>
              <a:rPr lang="nb-NO" sz="900" dirty="0"/>
              <a:t>Drew Hays / Unsplash.com</a:t>
            </a:r>
          </a:p>
        </p:txBody>
      </p:sp>
      <p:sp>
        <p:nvSpPr>
          <p:cNvPr id="8" name="TekstSylinder 7"/>
          <p:cNvSpPr txBox="1"/>
          <p:nvPr userDrawn="1"/>
        </p:nvSpPr>
        <p:spPr>
          <a:xfrm>
            <a:off x="1048108" y="3252582"/>
            <a:ext cx="2811955" cy="769441"/>
          </a:xfrm>
          <a:prstGeom prst="rect">
            <a:avLst/>
          </a:prstGeom>
          <a:noFill/>
        </p:spPr>
        <p:txBody>
          <a:bodyPr wrap="square" rtlCol="0">
            <a:spAutoFit/>
          </a:bodyPr>
          <a:lstStyle/>
          <a:p>
            <a:pPr algn="ctr"/>
            <a:r>
              <a:rPr lang="nb-NO" sz="2200" b="1" dirty="0" err="1"/>
              <a:t>Unlocking</a:t>
            </a:r>
            <a:r>
              <a:rPr lang="nb-NO" sz="2200" b="1" dirty="0"/>
              <a:t> </a:t>
            </a:r>
            <a:r>
              <a:rPr lang="nb-NO" sz="2200" b="1" dirty="0" err="1"/>
              <a:t>the</a:t>
            </a:r>
            <a:r>
              <a:rPr lang="nb-NO" sz="2200" b="1" dirty="0"/>
              <a:t> </a:t>
            </a:r>
            <a:r>
              <a:rPr lang="nb-NO" sz="2200" b="1" dirty="0" err="1"/>
              <a:t>potential</a:t>
            </a:r>
            <a:r>
              <a:rPr lang="nb-NO" sz="2200" b="1" dirty="0"/>
              <a:t> </a:t>
            </a:r>
            <a:r>
              <a:rPr lang="nb-NO" sz="2200" b="1" dirty="0" err="1"/>
              <a:t>of</a:t>
            </a:r>
            <a:r>
              <a:rPr lang="nb-NO" sz="2200" b="1" dirty="0"/>
              <a:t> data</a:t>
            </a:r>
          </a:p>
        </p:txBody>
      </p:sp>
      <p:sp>
        <p:nvSpPr>
          <p:cNvPr id="9" name="Rektangel 8"/>
          <p:cNvSpPr/>
          <p:nvPr userDrawn="1"/>
        </p:nvSpPr>
        <p:spPr>
          <a:xfrm>
            <a:off x="607393" y="4345528"/>
            <a:ext cx="3693385" cy="969496"/>
          </a:xfrm>
          <a:prstGeom prst="rect">
            <a:avLst/>
          </a:prstGeom>
        </p:spPr>
        <p:txBody>
          <a:bodyPr wrap="square">
            <a:spAutoFit/>
          </a:bodyPr>
          <a:lstStyle/>
          <a:p>
            <a:pPr lvl="0" algn="ctr"/>
            <a:r>
              <a:rPr lang="nb-NO" sz="1900" dirty="0" err="1"/>
              <a:t>We</a:t>
            </a:r>
            <a:r>
              <a:rPr lang="nb-NO" sz="1900" dirty="0"/>
              <a:t> </a:t>
            </a:r>
            <a:r>
              <a:rPr lang="nb-NO" sz="1900" dirty="0" err="1"/>
              <a:t>will</a:t>
            </a:r>
            <a:r>
              <a:rPr lang="nb-NO" sz="1900" dirty="0"/>
              <a:t> </a:t>
            </a:r>
            <a:r>
              <a:rPr lang="nb-NO" sz="1900" dirty="0" err="1"/>
              <a:t>shorten</a:t>
            </a:r>
            <a:r>
              <a:rPr lang="nb-NO" sz="1900" dirty="0"/>
              <a:t> </a:t>
            </a:r>
            <a:r>
              <a:rPr lang="nb-NO" sz="1900" dirty="0" err="1"/>
              <a:t>the</a:t>
            </a:r>
            <a:r>
              <a:rPr lang="nb-NO" sz="1900" dirty="0"/>
              <a:t> time from data </a:t>
            </a:r>
            <a:r>
              <a:rPr lang="nb-NO" sz="1900" dirty="0" err="1"/>
              <a:t>collection</a:t>
            </a:r>
            <a:r>
              <a:rPr lang="nb-NO" sz="1900" dirty="0"/>
              <a:t> to </a:t>
            </a:r>
            <a:r>
              <a:rPr lang="nb-NO" sz="1900" dirty="0" err="1"/>
              <a:t>new</a:t>
            </a:r>
            <a:r>
              <a:rPr lang="nb-NO" sz="1900" dirty="0"/>
              <a:t> </a:t>
            </a:r>
            <a:r>
              <a:rPr lang="nb-NO" sz="1900" dirty="0" err="1"/>
              <a:t>knowledge</a:t>
            </a:r>
            <a:r>
              <a:rPr lang="nb-NO" sz="1900" dirty="0"/>
              <a:t> and </a:t>
            </a:r>
            <a:r>
              <a:rPr lang="nb-NO" sz="1900" dirty="0" err="1"/>
              <a:t>innovation</a:t>
            </a:r>
            <a:r>
              <a:rPr lang="nb-NO" sz="1900" dirty="0"/>
              <a:t>.</a:t>
            </a:r>
          </a:p>
        </p:txBody>
      </p:sp>
      <p:pic>
        <p:nvPicPr>
          <p:cNvPr id="10" name="Bilde 9"/>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10601" y="1904527"/>
            <a:ext cx="1086969" cy="1086969"/>
          </a:xfrm>
          <a:prstGeom prst="rect">
            <a:avLst/>
          </a:prstGeom>
        </p:spPr>
      </p:pic>
    </p:spTree>
    <p:extLst>
      <p:ext uri="{BB962C8B-B14F-4D97-AF65-F5344CB8AC3E}">
        <p14:creationId xmlns:p14="http://schemas.microsoft.com/office/powerpoint/2010/main" val="14651012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trategipresentasjon bilde 17/19">
    <p:spTree>
      <p:nvGrpSpPr>
        <p:cNvPr id="1" name=""/>
        <p:cNvGrpSpPr/>
        <p:nvPr/>
      </p:nvGrpSpPr>
      <p:grpSpPr>
        <a:xfrm>
          <a:off x="0" y="0"/>
          <a:ext cx="0" cy="0"/>
          <a:chOff x="0" y="0"/>
          <a:chExt cx="0" cy="0"/>
        </a:xfrm>
      </p:grpSpPr>
      <p:pic>
        <p:nvPicPr>
          <p:cNvPr id="13" name="Bilde 12"/>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rcRect l="11934" r="12734"/>
          <a:stretch/>
        </p:blipFill>
        <p:spPr>
          <a:xfrm>
            <a:off x="4885953" y="161999"/>
            <a:ext cx="7144046" cy="6535980"/>
          </a:xfrm>
          <a:prstGeom prst="rect">
            <a:avLst/>
          </a:prstGeom>
        </p:spPr>
      </p:pic>
      <p:sp>
        <p:nvSpPr>
          <p:cNvPr id="5" name="Rektangel 4"/>
          <p:cNvSpPr/>
          <p:nvPr userDrawn="1"/>
        </p:nvSpPr>
        <p:spPr>
          <a:xfrm>
            <a:off x="161999" y="162000"/>
            <a:ext cx="4584171" cy="653598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000" dirty="0"/>
          </a:p>
        </p:txBody>
      </p:sp>
      <p:sp>
        <p:nvSpPr>
          <p:cNvPr id="11" name="Rektangel 10"/>
          <p:cNvSpPr/>
          <p:nvPr userDrawn="1"/>
        </p:nvSpPr>
        <p:spPr>
          <a:xfrm>
            <a:off x="10703995" y="6467147"/>
            <a:ext cx="1326004" cy="230832"/>
          </a:xfrm>
          <a:prstGeom prst="rect">
            <a:avLst/>
          </a:prstGeom>
        </p:spPr>
        <p:txBody>
          <a:bodyPr wrap="none">
            <a:spAutoFit/>
          </a:bodyPr>
          <a:lstStyle/>
          <a:p>
            <a:r>
              <a:rPr lang="nb-NO" sz="900" dirty="0">
                <a:solidFill>
                  <a:schemeClr val="bg2">
                    <a:lumMod val="75000"/>
                  </a:schemeClr>
                </a:solidFill>
              </a:rPr>
              <a:t>© World Health </a:t>
            </a:r>
            <a:r>
              <a:rPr lang="nb-NO" sz="900" dirty="0" err="1">
                <a:solidFill>
                  <a:schemeClr val="bg2">
                    <a:lumMod val="75000"/>
                  </a:schemeClr>
                </a:solidFill>
              </a:rPr>
              <a:t>Summit</a:t>
            </a:r>
            <a:endParaRPr lang="nb-NO" sz="900" dirty="0">
              <a:solidFill>
                <a:schemeClr val="bg2">
                  <a:lumMod val="75000"/>
                </a:schemeClr>
              </a:solidFill>
            </a:endParaRPr>
          </a:p>
        </p:txBody>
      </p:sp>
      <p:sp>
        <p:nvSpPr>
          <p:cNvPr id="12" name="TekstSylinder 11"/>
          <p:cNvSpPr txBox="1"/>
          <p:nvPr userDrawn="1"/>
        </p:nvSpPr>
        <p:spPr>
          <a:xfrm>
            <a:off x="1574677" y="3300138"/>
            <a:ext cx="1758815" cy="430887"/>
          </a:xfrm>
          <a:prstGeom prst="rect">
            <a:avLst/>
          </a:prstGeom>
          <a:noFill/>
        </p:spPr>
        <p:txBody>
          <a:bodyPr wrap="none" rtlCol="0">
            <a:spAutoFit/>
          </a:bodyPr>
          <a:lstStyle/>
          <a:p>
            <a:pPr algn="ctr"/>
            <a:r>
              <a:rPr lang="nb-NO" sz="2200" b="1" dirty="0"/>
              <a:t>Global </a:t>
            </a:r>
            <a:r>
              <a:rPr lang="nb-NO" sz="2200" b="1" dirty="0" err="1"/>
              <a:t>health</a:t>
            </a:r>
            <a:endParaRPr lang="nb-NO" sz="2200" b="1" dirty="0"/>
          </a:p>
        </p:txBody>
      </p:sp>
      <p:sp>
        <p:nvSpPr>
          <p:cNvPr id="14" name="Rektangel 13"/>
          <p:cNvSpPr/>
          <p:nvPr userDrawn="1"/>
        </p:nvSpPr>
        <p:spPr>
          <a:xfrm>
            <a:off x="557266" y="4078521"/>
            <a:ext cx="3793636" cy="969496"/>
          </a:xfrm>
          <a:prstGeom prst="rect">
            <a:avLst/>
          </a:prstGeom>
        </p:spPr>
        <p:txBody>
          <a:bodyPr wrap="square">
            <a:spAutoFit/>
          </a:bodyPr>
          <a:lstStyle/>
          <a:p>
            <a:pPr lvl="0" algn="ctr"/>
            <a:r>
              <a:rPr lang="nb-NO" sz="1900" dirty="0" err="1"/>
              <a:t>We</a:t>
            </a:r>
            <a:r>
              <a:rPr lang="nb-NO" sz="1900" dirty="0"/>
              <a:t> </a:t>
            </a:r>
            <a:r>
              <a:rPr lang="nb-NO" sz="1900" dirty="0" err="1"/>
              <a:t>will</a:t>
            </a:r>
            <a:r>
              <a:rPr lang="nb-NO" sz="1900" dirty="0"/>
              <a:t> </a:t>
            </a:r>
            <a:r>
              <a:rPr lang="nb-NO" sz="1900" dirty="0" err="1"/>
              <a:t>contribute</a:t>
            </a:r>
            <a:r>
              <a:rPr lang="nb-NO" sz="1900" dirty="0"/>
              <a:t> to global </a:t>
            </a:r>
            <a:r>
              <a:rPr lang="nb-NO" sz="1900" dirty="0" err="1"/>
              <a:t>health</a:t>
            </a:r>
            <a:r>
              <a:rPr lang="nb-NO" sz="1900" dirty="0"/>
              <a:t> and analyse </a:t>
            </a:r>
            <a:r>
              <a:rPr lang="nb-NO" sz="1900" dirty="0" err="1"/>
              <a:t>how</a:t>
            </a:r>
            <a:r>
              <a:rPr lang="nb-NO" sz="1900" dirty="0"/>
              <a:t> </a:t>
            </a:r>
            <a:r>
              <a:rPr lang="nb-NO" sz="1900" dirty="0" err="1"/>
              <a:t>international</a:t>
            </a:r>
            <a:r>
              <a:rPr lang="nb-NO" sz="1900" dirty="0"/>
              <a:t> trends </a:t>
            </a:r>
            <a:r>
              <a:rPr lang="nb-NO" sz="1900" dirty="0" err="1"/>
              <a:t>will</a:t>
            </a:r>
            <a:r>
              <a:rPr lang="nb-NO" sz="1900" dirty="0"/>
              <a:t> </a:t>
            </a:r>
            <a:r>
              <a:rPr lang="nb-NO" sz="1900" dirty="0" err="1"/>
              <a:t>impact</a:t>
            </a:r>
            <a:r>
              <a:rPr lang="nb-NO" sz="1900" dirty="0"/>
              <a:t> </a:t>
            </a:r>
            <a:r>
              <a:rPr lang="nb-NO" sz="1900" dirty="0" err="1"/>
              <a:t>health</a:t>
            </a:r>
            <a:r>
              <a:rPr lang="nb-NO" sz="1900" dirty="0"/>
              <a:t> in Norway.</a:t>
            </a:r>
          </a:p>
        </p:txBody>
      </p:sp>
      <p:pic>
        <p:nvPicPr>
          <p:cNvPr id="9" name="Bilde 8"/>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207690" y="2278315"/>
            <a:ext cx="492788" cy="512618"/>
          </a:xfrm>
          <a:prstGeom prst="rect">
            <a:avLst/>
          </a:prstGeom>
        </p:spPr>
      </p:pic>
    </p:spTree>
    <p:extLst>
      <p:ext uri="{BB962C8B-B14F-4D97-AF65-F5344CB8AC3E}">
        <p14:creationId xmlns:p14="http://schemas.microsoft.com/office/powerpoint/2010/main" val="38551328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Strategipresentasjon bilde 18/19">
    <p:spTree>
      <p:nvGrpSpPr>
        <p:cNvPr id="1" name=""/>
        <p:cNvGrpSpPr/>
        <p:nvPr/>
      </p:nvGrpSpPr>
      <p:grpSpPr>
        <a:xfrm>
          <a:off x="0" y="0"/>
          <a:ext cx="0" cy="0"/>
          <a:chOff x="0" y="0"/>
          <a:chExt cx="0" cy="0"/>
        </a:xfrm>
      </p:grpSpPr>
      <p:sp>
        <p:nvSpPr>
          <p:cNvPr id="60" name="Rektangel 59"/>
          <p:cNvSpPr/>
          <p:nvPr userDrawn="1"/>
        </p:nvSpPr>
        <p:spPr>
          <a:xfrm>
            <a:off x="161999" y="161999"/>
            <a:ext cx="11868000" cy="653598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33" name="Rett linje 32"/>
          <p:cNvCxnSpPr>
            <a:stCxn id="53" idx="0"/>
          </p:cNvCxnSpPr>
          <p:nvPr userDrawn="1"/>
        </p:nvCxnSpPr>
        <p:spPr>
          <a:xfrm flipV="1">
            <a:off x="6121724" y="2298437"/>
            <a:ext cx="0" cy="1176636"/>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4" name="Rett linje 33"/>
          <p:cNvCxnSpPr>
            <a:stCxn id="53" idx="1"/>
          </p:cNvCxnSpPr>
          <p:nvPr userDrawn="1"/>
        </p:nvCxnSpPr>
        <p:spPr>
          <a:xfrm flipH="1" flipV="1">
            <a:off x="5311997" y="2626188"/>
            <a:ext cx="781529" cy="86014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5" name="Rett linje 34"/>
          <p:cNvCxnSpPr/>
          <p:nvPr userDrawn="1"/>
        </p:nvCxnSpPr>
        <p:spPr>
          <a:xfrm flipH="1" flipV="1">
            <a:off x="5018822" y="3184196"/>
            <a:ext cx="1048156" cy="321883"/>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6" name="Rett linje 35"/>
          <p:cNvCxnSpPr/>
          <p:nvPr userDrawn="1"/>
        </p:nvCxnSpPr>
        <p:spPr>
          <a:xfrm flipH="1">
            <a:off x="5389305" y="3544519"/>
            <a:ext cx="739853" cy="872649"/>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7" name="Rett linje 36"/>
          <p:cNvCxnSpPr>
            <a:stCxn id="53" idx="4"/>
          </p:cNvCxnSpPr>
          <p:nvPr userDrawn="1"/>
        </p:nvCxnSpPr>
        <p:spPr>
          <a:xfrm flipH="1">
            <a:off x="6115452" y="3551953"/>
            <a:ext cx="6272" cy="1128858"/>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38" name="TekstSylinder 37"/>
          <p:cNvSpPr txBox="1"/>
          <p:nvPr userDrawn="1"/>
        </p:nvSpPr>
        <p:spPr>
          <a:xfrm>
            <a:off x="6968019" y="1659060"/>
            <a:ext cx="1645066" cy="369332"/>
          </a:xfrm>
          <a:prstGeom prst="rect">
            <a:avLst/>
          </a:prstGeom>
          <a:noFill/>
        </p:spPr>
        <p:txBody>
          <a:bodyPr wrap="none" rtlCol="0">
            <a:spAutoFit/>
          </a:bodyPr>
          <a:lstStyle/>
          <a:p>
            <a:r>
              <a:rPr lang="nb-NO" dirty="0" err="1">
                <a:solidFill>
                  <a:schemeClr val="bg1"/>
                </a:solidFill>
              </a:rPr>
              <a:t>Elected</a:t>
            </a:r>
            <a:r>
              <a:rPr lang="nb-NO" dirty="0">
                <a:solidFill>
                  <a:schemeClr val="bg1"/>
                </a:solidFill>
              </a:rPr>
              <a:t> </a:t>
            </a:r>
            <a:r>
              <a:rPr lang="nb-NO" dirty="0" err="1">
                <a:solidFill>
                  <a:schemeClr val="bg1"/>
                </a:solidFill>
              </a:rPr>
              <a:t>officials</a:t>
            </a:r>
            <a:endParaRPr lang="nb-NO" dirty="0">
              <a:solidFill>
                <a:schemeClr val="bg1"/>
              </a:solidFill>
            </a:endParaRPr>
          </a:p>
        </p:txBody>
      </p:sp>
      <p:sp>
        <p:nvSpPr>
          <p:cNvPr id="39" name="TekstSylinder 38"/>
          <p:cNvSpPr txBox="1"/>
          <p:nvPr userDrawn="1"/>
        </p:nvSpPr>
        <p:spPr>
          <a:xfrm>
            <a:off x="5288992" y="1131566"/>
            <a:ext cx="1609223" cy="369332"/>
          </a:xfrm>
          <a:prstGeom prst="rect">
            <a:avLst/>
          </a:prstGeom>
          <a:noFill/>
        </p:spPr>
        <p:txBody>
          <a:bodyPr wrap="none" rtlCol="0">
            <a:spAutoFit/>
          </a:bodyPr>
          <a:lstStyle/>
          <a:p>
            <a:r>
              <a:rPr lang="nb-NO" dirty="0">
                <a:solidFill>
                  <a:schemeClr val="bg1"/>
                </a:solidFill>
              </a:rPr>
              <a:t>The </a:t>
            </a:r>
            <a:r>
              <a:rPr lang="nb-NO" dirty="0" err="1">
                <a:solidFill>
                  <a:schemeClr val="bg1"/>
                </a:solidFill>
              </a:rPr>
              <a:t>population</a:t>
            </a:r>
            <a:endParaRPr lang="nb-NO" dirty="0">
              <a:solidFill>
                <a:schemeClr val="bg1"/>
              </a:solidFill>
            </a:endParaRPr>
          </a:p>
        </p:txBody>
      </p:sp>
      <p:sp>
        <p:nvSpPr>
          <p:cNvPr id="40" name="TekstSylinder 39"/>
          <p:cNvSpPr txBox="1"/>
          <p:nvPr userDrawn="1"/>
        </p:nvSpPr>
        <p:spPr>
          <a:xfrm>
            <a:off x="5223738" y="5511649"/>
            <a:ext cx="1796517" cy="369332"/>
          </a:xfrm>
          <a:prstGeom prst="rect">
            <a:avLst/>
          </a:prstGeom>
          <a:noFill/>
        </p:spPr>
        <p:txBody>
          <a:bodyPr wrap="none" rtlCol="0">
            <a:spAutoFit/>
          </a:bodyPr>
          <a:lstStyle/>
          <a:p>
            <a:r>
              <a:rPr lang="nb-NO" dirty="0">
                <a:solidFill>
                  <a:schemeClr val="bg1"/>
                </a:solidFill>
              </a:rPr>
              <a:t>Health </a:t>
            </a:r>
            <a:r>
              <a:rPr lang="nb-NO" dirty="0" err="1">
                <a:solidFill>
                  <a:schemeClr val="bg1"/>
                </a:solidFill>
              </a:rPr>
              <a:t>personnel</a:t>
            </a:r>
            <a:endParaRPr lang="nb-NO" dirty="0">
              <a:solidFill>
                <a:schemeClr val="bg1"/>
              </a:solidFill>
            </a:endParaRPr>
          </a:p>
        </p:txBody>
      </p:sp>
      <p:sp>
        <p:nvSpPr>
          <p:cNvPr id="41" name="TekstSylinder 40"/>
          <p:cNvSpPr txBox="1"/>
          <p:nvPr userDrawn="1"/>
        </p:nvSpPr>
        <p:spPr>
          <a:xfrm>
            <a:off x="3697057" y="1659060"/>
            <a:ext cx="1502334" cy="369332"/>
          </a:xfrm>
          <a:prstGeom prst="rect">
            <a:avLst/>
          </a:prstGeom>
          <a:noFill/>
        </p:spPr>
        <p:txBody>
          <a:bodyPr wrap="none" rtlCol="0">
            <a:spAutoFit/>
          </a:bodyPr>
          <a:lstStyle/>
          <a:p>
            <a:r>
              <a:rPr lang="nb-NO" dirty="0" err="1">
                <a:solidFill>
                  <a:schemeClr val="bg1"/>
                </a:solidFill>
              </a:rPr>
              <a:t>Municipalities</a:t>
            </a:r>
            <a:endParaRPr lang="nb-NO" dirty="0">
              <a:solidFill>
                <a:schemeClr val="bg1"/>
              </a:solidFill>
            </a:endParaRPr>
          </a:p>
        </p:txBody>
      </p:sp>
      <p:sp>
        <p:nvSpPr>
          <p:cNvPr id="42" name="TekstSylinder 41"/>
          <p:cNvSpPr txBox="1"/>
          <p:nvPr userDrawn="1"/>
        </p:nvSpPr>
        <p:spPr>
          <a:xfrm>
            <a:off x="2984009" y="2638983"/>
            <a:ext cx="1205779" cy="646331"/>
          </a:xfrm>
          <a:prstGeom prst="rect">
            <a:avLst/>
          </a:prstGeom>
          <a:noFill/>
        </p:spPr>
        <p:txBody>
          <a:bodyPr wrap="none" rtlCol="0">
            <a:spAutoFit/>
          </a:bodyPr>
          <a:lstStyle/>
          <a:p>
            <a:pPr algn="ctr"/>
            <a:r>
              <a:rPr lang="nb-NO" dirty="0">
                <a:solidFill>
                  <a:schemeClr val="bg1"/>
                </a:solidFill>
              </a:rPr>
              <a:t>National</a:t>
            </a:r>
            <a:br>
              <a:rPr lang="nb-NO" dirty="0">
                <a:solidFill>
                  <a:schemeClr val="bg1"/>
                </a:solidFill>
              </a:rPr>
            </a:br>
            <a:r>
              <a:rPr lang="nb-NO" dirty="0" err="1">
                <a:solidFill>
                  <a:schemeClr val="bg1"/>
                </a:solidFill>
              </a:rPr>
              <a:t>authorities</a:t>
            </a:r>
            <a:endParaRPr lang="nb-NO" dirty="0">
              <a:solidFill>
                <a:schemeClr val="bg1"/>
              </a:solidFill>
            </a:endParaRPr>
          </a:p>
        </p:txBody>
      </p:sp>
      <p:cxnSp>
        <p:nvCxnSpPr>
          <p:cNvPr id="43" name="Rett linje 42"/>
          <p:cNvCxnSpPr>
            <a:endCxn id="53" idx="7"/>
          </p:cNvCxnSpPr>
          <p:nvPr userDrawn="1"/>
        </p:nvCxnSpPr>
        <p:spPr>
          <a:xfrm flipH="1">
            <a:off x="6149922" y="2626188"/>
            <a:ext cx="782075" cy="86014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4" name="TekstSylinder 43"/>
          <p:cNvSpPr txBox="1"/>
          <p:nvPr userDrawn="1"/>
        </p:nvSpPr>
        <p:spPr>
          <a:xfrm>
            <a:off x="3736813" y="4974691"/>
            <a:ext cx="1468031" cy="369332"/>
          </a:xfrm>
          <a:prstGeom prst="rect">
            <a:avLst/>
          </a:prstGeom>
          <a:noFill/>
        </p:spPr>
        <p:txBody>
          <a:bodyPr wrap="none" rtlCol="0">
            <a:spAutoFit/>
          </a:bodyPr>
          <a:lstStyle/>
          <a:p>
            <a:r>
              <a:rPr lang="nb-NO" dirty="0">
                <a:solidFill>
                  <a:schemeClr val="bg1"/>
                </a:solidFill>
              </a:rPr>
              <a:t>Private </a:t>
            </a:r>
            <a:r>
              <a:rPr lang="nb-NO" dirty="0" err="1">
                <a:solidFill>
                  <a:schemeClr val="bg1"/>
                </a:solidFill>
              </a:rPr>
              <a:t>sector</a:t>
            </a:r>
            <a:endParaRPr lang="nb-NO" dirty="0">
              <a:solidFill>
                <a:schemeClr val="bg1"/>
              </a:solidFill>
            </a:endParaRPr>
          </a:p>
        </p:txBody>
      </p:sp>
      <p:cxnSp>
        <p:nvCxnSpPr>
          <p:cNvPr id="45" name="Rett linje 44"/>
          <p:cNvCxnSpPr>
            <a:stCxn id="53" idx="6"/>
          </p:cNvCxnSpPr>
          <p:nvPr userDrawn="1"/>
        </p:nvCxnSpPr>
        <p:spPr>
          <a:xfrm flipV="1">
            <a:off x="6161602" y="3191630"/>
            <a:ext cx="1106243" cy="321883"/>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6" name="TekstSylinder 45"/>
          <p:cNvSpPr txBox="1"/>
          <p:nvPr userDrawn="1"/>
        </p:nvSpPr>
        <p:spPr>
          <a:xfrm>
            <a:off x="7193594" y="4974691"/>
            <a:ext cx="1193917" cy="369332"/>
          </a:xfrm>
          <a:prstGeom prst="rect">
            <a:avLst/>
          </a:prstGeom>
          <a:noFill/>
        </p:spPr>
        <p:txBody>
          <a:bodyPr wrap="none" rtlCol="0">
            <a:spAutoFit/>
          </a:bodyPr>
          <a:lstStyle/>
          <a:p>
            <a:r>
              <a:rPr lang="nb-NO" dirty="0" err="1">
                <a:solidFill>
                  <a:schemeClr val="bg1"/>
                </a:solidFill>
              </a:rPr>
              <a:t>Volunteers</a:t>
            </a:r>
            <a:endParaRPr lang="nb-NO" dirty="0">
              <a:solidFill>
                <a:schemeClr val="bg1"/>
              </a:solidFill>
            </a:endParaRPr>
          </a:p>
        </p:txBody>
      </p:sp>
      <p:cxnSp>
        <p:nvCxnSpPr>
          <p:cNvPr id="47" name="Rett linje 46"/>
          <p:cNvCxnSpPr/>
          <p:nvPr userDrawn="1"/>
        </p:nvCxnSpPr>
        <p:spPr>
          <a:xfrm flipH="1" flipV="1">
            <a:off x="6106856" y="3537085"/>
            <a:ext cx="736147" cy="872649"/>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8" name="TekstSylinder 47"/>
          <p:cNvSpPr txBox="1"/>
          <p:nvPr userDrawn="1"/>
        </p:nvSpPr>
        <p:spPr>
          <a:xfrm>
            <a:off x="7866510" y="2638983"/>
            <a:ext cx="1384098" cy="646331"/>
          </a:xfrm>
          <a:prstGeom prst="rect">
            <a:avLst/>
          </a:prstGeom>
          <a:noFill/>
        </p:spPr>
        <p:txBody>
          <a:bodyPr wrap="none" rtlCol="0">
            <a:spAutoFit/>
          </a:bodyPr>
          <a:lstStyle/>
          <a:p>
            <a:pPr algn="ctr"/>
            <a:r>
              <a:rPr lang="nb-NO" dirty="0">
                <a:solidFill>
                  <a:schemeClr val="bg1"/>
                </a:solidFill>
              </a:rPr>
              <a:t>Health and </a:t>
            </a:r>
            <a:br>
              <a:rPr lang="nb-NO" dirty="0">
                <a:solidFill>
                  <a:schemeClr val="bg1"/>
                </a:solidFill>
              </a:rPr>
            </a:br>
            <a:r>
              <a:rPr lang="nb-NO" dirty="0" err="1">
                <a:solidFill>
                  <a:schemeClr val="bg1"/>
                </a:solidFill>
              </a:rPr>
              <a:t>care</a:t>
            </a:r>
            <a:r>
              <a:rPr lang="nb-NO" baseline="0" dirty="0">
                <a:solidFill>
                  <a:schemeClr val="bg1"/>
                </a:solidFill>
              </a:rPr>
              <a:t> </a:t>
            </a:r>
            <a:r>
              <a:rPr lang="nb-NO" dirty="0">
                <a:solidFill>
                  <a:schemeClr val="bg1"/>
                </a:solidFill>
              </a:rPr>
              <a:t>services</a:t>
            </a:r>
          </a:p>
        </p:txBody>
      </p:sp>
      <p:sp>
        <p:nvSpPr>
          <p:cNvPr id="49" name="TekstSylinder 48"/>
          <p:cNvSpPr txBox="1"/>
          <p:nvPr userDrawn="1"/>
        </p:nvSpPr>
        <p:spPr>
          <a:xfrm>
            <a:off x="2688817" y="3895497"/>
            <a:ext cx="1902636" cy="646331"/>
          </a:xfrm>
          <a:prstGeom prst="rect">
            <a:avLst/>
          </a:prstGeom>
          <a:noFill/>
        </p:spPr>
        <p:txBody>
          <a:bodyPr wrap="none" rtlCol="0">
            <a:spAutoFit/>
          </a:bodyPr>
          <a:lstStyle/>
          <a:p>
            <a:pPr algn="ctr"/>
            <a:r>
              <a:rPr lang="nb-NO" dirty="0" err="1">
                <a:solidFill>
                  <a:schemeClr val="bg1"/>
                </a:solidFill>
              </a:rPr>
              <a:t>Universities</a:t>
            </a:r>
            <a:r>
              <a:rPr lang="nb-NO" dirty="0">
                <a:solidFill>
                  <a:schemeClr val="bg1"/>
                </a:solidFill>
              </a:rPr>
              <a:t> and</a:t>
            </a:r>
            <a:br>
              <a:rPr lang="nb-NO" dirty="0">
                <a:solidFill>
                  <a:schemeClr val="bg1"/>
                </a:solidFill>
              </a:rPr>
            </a:br>
            <a:r>
              <a:rPr lang="nb-NO" dirty="0" err="1">
                <a:solidFill>
                  <a:schemeClr val="bg1"/>
                </a:solidFill>
              </a:rPr>
              <a:t>university</a:t>
            </a:r>
            <a:r>
              <a:rPr lang="nb-NO" dirty="0">
                <a:solidFill>
                  <a:schemeClr val="bg1"/>
                </a:solidFill>
              </a:rPr>
              <a:t> colleges</a:t>
            </a:r>
          </a:p>
        </p:txBody>
      </p:sp>
      <p:sp>
        <p:nvSpPr>
          <p:cNvPr id="50" name="TekstSylinder 49"/>
          <p:cNvSpPr txBox="1"/>
          <p:nvPr userDrawn="1"/>
        </p:nvSpPr>
        <p:spPr>
          <a:xfrm>
            <a:off x="7779315" y="3880582"/>
            <a:ext cx="1584216" cy="646331"/>
          </a:xfrm>
          <a:prstGeom prst="rect">
            <a:avLst/>
          </a:prstGeom>
          <a:noFill/>
        </p:spPr>
        <p:txBody>
          <a:bodyPr wrap="square" rtlCol="0">
            <a:spAutoFit/>
          </a:bodyPr>
          <a:lstStyle/>
          <a:p>
            <a:pPr algn="ctr"/>
            <a:r>
              <a:rPr lang="nb-NO" dirty="0">
                <a:solidFill>
                  <a:schemeClr val="bg1"/>
                </a:solidFill>
              </a:rPr>
              <a:t>International </a:t>
            </a:r>
            <a:r>
              <a:rPr lang="nb-NO" dirty="0" err="1">
                <a:solidFill>
                  <a:schemeClr val="bg1"/>
                </a:solidFill>
              </a:rPr>
              <a:t>actors</a:t>
            </a:r>
            <a:endParaRPr lang="nb-NO" dirty="0">
              <a:solidFill>
                <a:schemeClr val="bg1"/>
              </a:solidFill>
            </a:endParaRPr>
          </a:p>
        </p:txBody>
      </p:sp>
      <p:cxnSp>
        <p:nvCxnSpPr>
          <p:cNvPr id="51" name="Rett linje 50"/>
          <p:cNvCxnSpPr/>
          <p:nvPr userDrawn="1"/>
        </p:nvCxnSpPr>
        <p:spPr>
          <a:xfrm flipH="1" flipV="1">
            <a:off x="6120186" y="3540694"/>
            <a:ext cx="1078006" cy="416659"/>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2" name="Rett linje 51"/>
          <p:cNvCxnSpPr>
            <a:stCxn id="53" idx="3"/>
          </p:cNvCxnSpPr>
          <p:nvPr userDrawn="1"/>
        </p:nvCxnSpPr>
        <p:spPr>
          <a:xfrm flipH="1">
            <a:off x="5033690" y="3540694"/>
            <a:ext cx="1059836" cy="416659"/>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53" name="Ellipse 52"/>
          <p:cNvSpPr/>
          <p:nvPr userDrawn="1"/>
        </p:nvSpPr>
        <p:spPr>
          <a:xfrm>
            <a:off x="6081846" y="3475073"/>
            <a:ext cx="79756" cy="768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54" name="Gruppe 53"/>
          <p:cNvGrpSpPr/>
          <p:nvPr userDrawn="1"/>
        </p:nvGrpSpPr>
        <p:grpSpPr>
          <a:xfrm>
            <a:off x="5258399" y="2626188"/>
            <a:ext cx="1728000" cy="1728000"/>
            <a:chOff x="6966192" y="2372841"/>
            <a:chExt cx="1728000" cy="1728000"/>
          </a:xfrm>
        </p:grpSpPr>
        <p:sp>
          <p:nvSpPr>
            <p:cNvPr id="55" name="Ellipse 54"/>
            <p:cNvSpPr/>
            <p:nvPr/>
          </p:nvSpPr>
          <p:spPr>
            <a:xfrm>
              <a:off x="6966192" y="2372841"/>
              <a:ext cx="1728000" cy="17280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400"/>
            </a:p>
          </p:txBody>
        </p:sp>
        <p:sp>
          <p:nvSpPr>
            <p:cNvPr id="56" name="TekstSylinder 55"/>
            <p:cNvSpPr txBox="1"/>
            <p:nvPr/>
          </p:nvSpPr>
          <p:spPr>
            <a:xfrm>
              <a:off x="7619999" y="3026080"/>
              <a:ext cx="595035" cy="461665"/>
            </a:xfrm>
            <a:prstGeom prst="rect">
              <a:avLst/>
            </a:prstGeom>
            <a:noFill/>
          </p:spPr>
          <p:txBody>
            <a:bodyPr wrap="none" rtlCol="0">
              <a:spAutoFit/>
            </a:bodyPr>
            <a:lstStyle/>
            <a:p>
              <a:r>
                <a:rPr lang="nb-NO" sz="2400" dirty="0"/>
                <a:t>FHI</a:t>
              </a:r>
            </a:p>
          </p:txBody>
        </p:sp>
        <p:sp>
          <p:nvSpPr>
            <p:cNvPr id="57" name="Ellipse 56"/>
            <p:cNvSpPr/>
            <p:nvPr/>
          </p:nvSpPr>
          <p:spPr>
            <a:xfrm>
              <a:off x="7089664" y="2488827"/>
              <a:ext cx="1476000" cy="147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400"/>
            </a:p>
          </p:txBody>
        </p:sp>
        <p:sp>
          <p:nvSpPr>
            <p:cNvPr id="58" name="Ellipse 57"/>
            <p:cNvSpPr/>
            <p:nvPr/>
          </p:nvSpPr>
          <p:spPr>
            <a:xfrm>
              <a:off x="7019790" y="2421677"/>
              <a:ext cx="1620000" cy="1620000"/>
            </a:xfrm>
            <a:prstGeom prst="ellipse">
              <a:avLst/>
            </a:prstGeom>
            <a:noFill/>
            <a:ln w="57150" cap="sq" cmpd="tri">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400"/>
            </a:p>
          </p:txBody>
        </p:sp>
      </p:grpSp>
      <p:sp>
        <p:nvSpPr>
          <p:cNvPr id="59" name="TekstSylinder 58"/>
          <p:cNvSpPr txBox="1"/>
          <p:nvPr userDrawn="1"/>
        </p:nvSpPr>
        <p:spPr>
          <a:xfrm>
            <a:off x="5431366" y="3155735"/>
            <a:ext cx="1410450" cy="584775"/>
          </a:xfrm>
          <a:prstGeom prst="rect">
            <a:avLst/>
          </a:prstGeom>
          <a:noFill/>
        </p:spPr>
        <p:txBody>
          <a:bodyPr wrap="none" rtlCol="0">
            <a:spAutoFit/>
          </a:bodyPr>
          <a:lstStyle/>
          <a:p>
            <a:pPr algn="ctr"/>
            <a:r>
              <a:rPr lang="nb-NO" sz="1600" dirty="0"/>
              <a:t>Who do </a:t>
            </a:r>
            <a:br>
              <a:rPr lang="nb-NO" sz="1600" dirty="0"/>
            </a:br>
            <a:r>
              <a:rPr lang="nb-NO" sz="1600" dirty="0" err="1"/>
              <a:t>we</a:t>
            </a:r>
            <a:r>
              <a:rPr lang="nb-NO" sz="1600" dirty="0"/>
              <a:t> </a:t>
            </a:r>
            <a:r>
              <a:rPr lang="nb-NO" sz="1600" dirty="0" err="1"/>
              <a:t>work</a:t>
            </a:r>
            <a:r>
              <a:rPr lang="nb-NO" sz="1600" dirty="0"/>
              <a:t> </a:t>
            </a:r>
            <a:r>
              <a:rPr lang="nb-NO" sz="1600" dirty="0" err="1"/>
              <a:t>with</a:t>
            </a:r>
            <a:r>
              <a:rPr lang="nb-NO" sz="1600" dirty="0"/>
              <a:t>?</a:t>
            </a:r>
          </a:p>
        </p:txBody>
      </p:sp>
    </p:spTree>
    <p:extLst>
      <p:ext uri="{BB962C8B-B14F-4D97-AF65-F5344CB8AC3E}">
        <p14:creationId xmlns:p14="http://schemas.microsoft.com/office/powerpoint/2010/main" val="9838217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trategipresentasjon bilde 19/19">
    <p:spTree>
      <p:nvGrpSpPr>
        <p:cNvPr id="1" name=""/>
        <p:cNvGrpSpPr/>
        <p:nvPr/>
      </p:nvGrpSpPr>
      <p:grpSpPr>
        <a:xfrm>
          <a:off x="0" y="0"/>
          <a:ext cx="0" cy="0"/>
          <a:chOff x="0" y="0"/>
          <a:chExt cx="0" cy="0"/>
        </a:xfrm>
      </p:grpSpPr>
      <p:sp>
        <p:nvSpPr>
          <p:cNvPr id="9" name="Rektangel 8"/>
          <p:cNvSpPr/>
          <p:nvPr userDrawn="1"/>
        </p:nvSpPr>
        <p:spPr>
          <a:xfrm>
            <a:off x="161999" y="161999"/>
            <a:ext cx="11868000" cy="653598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 name="Rektangel 7"/>
          <p:cNvSpPr/>
          <p:nvPr userDrawn="1"/>
        </p:nvSpPr>
        <p:spPr>
          <a:xfrm>
            <a:off x="493059" y="5346291"/>
            <a:ext cx="2182906" cy="1008481"/>
          </a:xfrm>
          <a:prstGeom prst="rect">
            <a:avLst/>
          </a:prstGeom>
        </p:spPr>
        <p:txBody>
          <a:bodyPr wrap="square">
            <a:spAutoFit/>
          </a:bodyPr>
          <a:lstStyle/>
          <a:p>
            <a:pPr>
              <a:lnSpc>
                <a:spcPct val="107000"/>
              </a:lnSpc>
              <a:spcAft>
                <a:spcPts val="800"/>
              </a:spcAft>
            </a:pPr>
            <a:r>
              <a:rPr lang="en-US" sz="800" i="1" dirty="0">
                <a:solidFill>
                  <a:schemeClr val="accent6">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Photos</a:t>
            </a:r>
            <a:br>
              <a:rPr lang="en-US" sz="800" dirty="0">
                <a:solidFill>
                  <a:schemeClr val="accent6">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br>
            <a:r>
              <a:rPr lang="en-US" sz="800" dirty="0">
                <a:solidFill>
                  <a:schemeClr val="accent6">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Unsplash.com </a:t>
            </a:r>
            <a:r>
              <a:rPr lang="en-US" sz="800" dirty="0" err="1">
                <a:solidFill>
                  <a:schemeClr val="accent6">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pg</a:t>
            </a:r>
            <a:r>
              <a:rPr lang="en-US" sz="800" dirty="0">
                <a:solidFill>
                  <a:schemeClr val="accent6">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 4, 5, 6, 8, 14, 15, 16</a:t>
            </a:r>
            <a:br>
              <a:rPr lang="en-US" sz="800" dirty="0">
                <a:solidFill>
                  <a:schemeClr val="accent6">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br>
            <a:r>
              <a:rPr lang="en-US" sz="800" dirty="0">
                <a:solidFill>
                  <a:schemeClr val="accent6">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Shutterstock.com </a:t>
            </a:r>
            <a:r>
              <a:rPr lang="en-US" sz="800" dirty="0" err="1">
                <a:solidFill>
                  <a:schemeClr val="accent6">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pg</a:t>
            </a:r>
            <a:r>
              <a:rPr lang="en-US" sz="800" dirty="0">
                <a:solidFill>
                  <a:schemeClr val="accent6">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 9, 10, 12, 18</a:t>
            </a:r>
            <a:br>
              <a:rPr lang="en-US" sz="800" dirty="0">
                <a:solidFill>
                  <a:schemeClr val="accent6">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br>
            <a:r>
              <a:rPr lang="en-US" sz="800" dirty="0" err="1">
                <a:solidFill>
                  <a:schemeClr val="accent6">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Folkehelseinstituttet</a:t>
            </a:r>
            <a:r>
              <a:rPr lang="en-US" sz="800" dirty="0">
                <a:solidFill>
                  <a:schemeClr val="accent6">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 </a:t>
            </a:r>
            <a:r>
              <a:rPr lang="en-US" sz="800" dirty="0" err="1">
                <a:solidFill>
                  <a:schemeClr val="accent6">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pg</a:t>
            </a:r>
            <a:r>
              <a:rPr lang="en-US" sz="800" dirty="0">
                <a:solidFill>
                  <a:schemeClr val="accent6">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 5, 6</a:t>
            </a:r>
            <a:br>
              <a:rPr lang="en-US" sz="800" dirty="0">
                <a:solidFill>
                  <a:schemeClr val="accent6">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br>
            <a:r>
              <a:rPr lang="en-US" sz="800" dirty="0">
                <a:solidFill>
                  <a:schemeClr val="accent6">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Magnus Endal/</a:t>
            </a:r>
            <a:r>
              <a:rPr lang="en-US" sz="800" dirty="0" err="1">
                <a:solidFill>
                  <a:schemeClr val="accent6">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CapaCare</a:t>
            </a:r>
            <a:r>
              <a:rPr lang="en-US" sz="800" dirty="0">
                <a:solidFill>
                  <a:schemeClr val="accent6">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 </a:t>
            </a:r>
            <a:r>
              <a:rPr lang="en-US" sz="800" dirty="0" err="1">
                <a:solidFill>
                  <a:schemeClr val="accent6">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pg</a:t>
            </a:r>
            <a:r>
              <a:rPr lang="en-US" sz="800" dirty="0">
                <a:solidFill>
                  <a:schemeClr val="accent6">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 5</a:t>
            </a:r>
            <a:br>
              <a:rPr lang="en-US" sz="800" dirty="0">
                <a:solidFill>
                  <a:schemeClr val="accent6">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br>
            <a:r>
              <a:rPr lang="en-US" sz="800" dirty="0">
                <a:solidFill>
                  <a:schemeClr val="accent6">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Colourbox.com </a:t>
            </a:r>
            <a:r>
              <a:rPr lang="en-US" sz="800" dirty="0" err="1">
                <a:solidFill>
                  <a:schemeClr val="accent6">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pg</a:t>
            </a:r>
            <a:r>
              <a:rPr lang="en-US" sz="800" dirty="0">
                <a:solidFill>
                  <a:schemeClr val="accent6">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 5</a:t>
            </a:r>
            <a:br>
              <a:rPr lang="en-US" sz="800" dirty="0">
                <a:solidFill>
                  <a:schemeClr val="accent6">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br>
            <a:r>
              <a:rPr lang="en-US" sz="800" dirty="0">
                <a:solidFill>
                  <a:schemeClr val="accent6">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World Health Summit 2018 </a:t>
            </a:r>
            <a:r>
              <a:rPr lang="en-US" sz="800" dirty="0" err="1">
                <a:solidFill>
                  <a:schemeClr val="accent6">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pg</a:t>
            </a:r>
            <a:r>
              <a:rPr lang="en-US" sz="800" dirty="0">
                <a:solidFill>
                  <a:schemeClr val="accent6">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 17</a:t>
            </a:r>
            <a:endParaRPr lang="nb-NO" sz="800" dirty="0">
              <a:solidFill>
                <a:schemeClr val="accent6">
                  <a:lumMod val="20000"/>
                  <a:lumOff val="8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Bilde 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28367" y="3891085"/>
            <a:ext cx="2135264" cy="692611"/>
          </a:xfrm>
          <a:prstGeom prst="rect">
            <a:avLst/>
          </a:prstGeom>
        </p:spPr>
      </p:pic>
    </p:spTree>
    <p:extLst>
      <p:ext uri="{BB962C8B-B14F-4D97-AF65-F5344CB8AC3E}">
        <p14:creationId xmlns:p14="http://schemas.microsoft.com/office/powerpoint/2010/main" val="1719038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trategipresentasjon bilde 2/19">
    <p:spTree>
      <p:nvGrpSpPr>
        <p:cNvPr id="1" name=""/>
        <p:cNvGrpSpPr/>
        <p:nvPr/>
      </p:nvGrpSpPr>
      <p:grpSpPr>
        <a:xfrm>
          <a:off x="0" y="0"/>
          <a:ext cx="0" cy="0"/>
          <a:chOff x="0" y="0"/>
          <a:chExt cx="0" cy="0"/>
        </a:xfrm>
      </p:grpSpPr>
      <p:sp>
        <p:nvSpPr>
          <p:cNvPr id="11" name="Rektangel 10"/>
          <p:cNvSpPr/>
          <p:nvPr userDrawn="1"/>
        </p:nvSpPr>
        <p:spPr>
          <a:xfrm>
            <a:off x="161999" y="161999"/>
            <a:ext cx="11868000" cy="65359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9" name="Bild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65299" y="975141"/>
            <a:ext cx="1661400" cy="1661400"/>
          </a:xfrm>
          <a:prstGeom prst="rect">
            <a:avLst/>
          </a:prstGeom>
        </p:spPr>
      </p:pic>
      <p:sp>
        <p:nvSpPr>
          <p:cNvPr id="10" name="TekstSylinder 9"/>
          <p:cNvSpPr txBox="1"/>
          <p:nvPr userDrawn="1"/>
        </p:nvSpPr>
        <p:spPr>
          <a:xfrm>
            <a:off x="3054237" y="3006768"/>
            <a:ext cx="6083525" cy="584775"/>
          </a:xfrm>
          <a:prstGeom prst="rect">
            <a:avLst/>
          </a:prstGeom>
          <a:noFill/>
        </p:spPr>
        <p:txBody>
          <a:bodyPr wrap="none" rtlCol="0">
            <a:spAutoFit/>
          </a:bodyPr>
          <a:lstStyle/>
          <a:p>
            <a:pPr algn="ctr"/>
            <a:r>
              <a:rPr lang="nb-NO" sz="3200" dirty="0"/>
              <a:t>UN </a:t>
            </a:r>
            <a:r>
              <a:rPr lang="nb-NO" sz="3200" dirty="0" err="1"/>
              <a:t>Sustainable</a:t>
            </a:r>
            <a:r>
              <a:rPr lang="nb-NO" sz="3200" dirty="0"/>
              <a:t> Development Goals</a:t>
            </a:r>
          </a:p>
        </p:txBody>
      </p:sp>
      <p:cxnSp>
        <p:nvCxnSpPr>
          <p:cNvPr id="18" name="Rett linje 17"/>
          <p:cNvCxnSpPr/>
          <p:nvPr userDrawn="1"/>
        </p:nvCxnSpPr>
        <p:spPr>
          <a:xfrm>
            <a:off x="3485999" y="3931075"/>
            <a:ext cx="5220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ekstSylinder 18"/>
          <p:cNvSpPr txBox="1"/>
          <p:nvPr userDrawn="1"/>
        </p:nvSpPr>
        <p:spPr>
          <a:xfrm>
            <a:off x="3551104" y="4268346"/>
            <a:ext cx="5089791" cy="584775"/>
          </a:xfrm>
          <a:prstGeom prst="rect">
            <a:avLst/>
          </a:prstGeom>
          <a:noFill/>
        </p:spPr>
        <p:txBody>
          <a:bodyPr wrap="none" rtlCol="0">
            <a:spAutoFit/>
          </a:bodyPr>
          <a:lstStyle/>
          <a:p>
            <a:pPr algn="ctr"/>
            <a:r>
              <a:rPr lang="nb-NO" sz="3200" dirty="0"/>
              <a:t>Public </a:t>
            </a:r>
            <a:r>
              <a:rPr lang="nb-NO" sz="3200" dirty="0" err="1"/>
              <a:t>health</a:t>
            </a:r>
            <a:r>
              <a:rPr lang="nb-NO" sz="3200" dirty="0"/>
              <a:t> goals in Norway</a:t>
            </a:r>
          </a:p>
        </p:txBody>
      </p:sp>
      <p:sp>
        <p:nvSpPr>
          <p:cNvPr id="20" name="Rektangel 19"/>
          <p:cNvSpPr/>
          <p:nvPr userDrawn="1"/>
        </p:nvSpPr>
        <p:spPr>
          <a:xfrm>
            <a:off x="4140498" y="2708499"/>
            <a:ext cx="3911003" cy="590931"/>
          </a:xfrm>
          <a:prstGeom prst="rect">
            <a:avLst/>
          </a:prstGeom>
          <a:noFill/>
        </p:spPr>
        <p:txBody>
          <a:bodyPr wrap="square">
            <a:spAutoFit/>
          </a:bodyPr>
          <a:lstStyle/>
          <a:p>
            <a:pPr algn="ctr" defTabSz="914491">
              <a:lnSpc>
                <a:spcPct val="90000"/>
              </a:lnSpc>
              <a:spcBef>
                <a:spcPts val="1000"/>
              </a:spcBef>
              <a:defRPr/>
            </a:pPr>
            <a:br>
              <a:rPr lang="nb-NO" dirty="0"/>
            </a:br>
            <a:endParaRPr lang="nb-NO" dirty="0"/>
          </a:p>
        </p:txBody>
      </p:sp>
      <p:sp>
        <p:nvSpPr>
          <p:cNvPr id="21" name="Rektangel 20"/>
          <p:cNvSpPr/>
          <p:nvPr userDrawn="1"/>
        </p:nvSpPr>
        <p:spPr>
          <a:xfrm>
            <a:off x="3602427" y="5147032"/>
            <a:ext cx="4987144" cy="1089529"/>
          </a:xfrm>
          <a:prstGeom prst="rect">
            <a:avLst/>
          </a:prstGeom>
          <a:noFill/>
        </p:spPr>
        <p:txBody>
          <a:bodyPr wrap="square">
            <a:spAutoFit/>
          </a:bodyPr>
          <a:lstStyle/>
          <a:p>
            <a:pPr algn="ctr" defTabSz="914491">
              <a:lnSpc>
                <a:spcPct val="90000"/>
              </a:lnSpc>
              <a:spcBef>
                <a:spcPts val="1000"/>
              </a:spcBef>
              <a:defRPr/>
            </a:pPr>
            <a:r>
              <a:rPr lang="nb-NO" sz="2400" dirty="0"/>
              <a:t>Longer lives</a:t>
            </a:r>
            <a:br>
              <a:rPr lang="nb-NO" sz="2400" dirty="0"/>
            </a:br>
            <a:r>
              <a:rPr lang="nb-NO" sz="2400" dirty="0"/>
              <a:t>Better lives</a:t>
            </a:r>
            <a:br>
              <a:rPr lang="nb-NO" sz="2400" dirty="0"/>
            </a:br>
            <a:r>
              <a:rPr lang="nb-NO" sz="2400" dirty="0"/>
              <a:t>More </a:t>
            </a:r>
            <a:r>
              <a:rPr lang="nb-NO" sz="2400" dirty="0" err="1"/>
              <a:t>equitable</a:t>
            </a:r>
            <a:r>
              <a:rPr lang="nb-NO" sz="2400" dirty="0"/>
              <a:t> </a:t>
            </a:r>
            <a:r>
              <a:rPr lang="nb-NO" sz="2400" dirty="0" err="1"/>
              <a:t>living</a:t>
            </a:r>
            <a:r>
              <a:rPr lang="nb-NO" sz="2400" dirty="0"/>
              <a:t> </a:t>
            </a:r>
            <a:r>
              <a:rPr lang="nb-NO" sz="2400" dirty="0" err="1"/>
              <a:t>conditions</a:t>
            </a:r>
            <a:endParaRPr lang="nb-NO" sz="2400" dirty="0"/>
          </a:p>
        </p:txBody>
      </p:sp>
    </p:spTree>
    <p:extLst>
      <p:ext uri="{BB962C8B-B14F-4D97-AF65-F5344CB8AC3E}">
        <p14:creationId xmlns:p14="http://schemas.microsoft.com/office/powerpoint/2010/main" val="777122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trategipresentasjon bilde 3/19">
    <p:spTree>
      <p:nvGrpSpPr>
        <p:cNvPr id="1" name=""/>
        <p:cNvGrpSpPr/>
        <p:nvPr/>
      </p:nvGrpSpPr>
      <p:grpSpPr>
        <a:xfrm>
          <a:off x="0" y="0"/>
          <a:ext cx="0" cy="0"/>
          <a:chOff x="0" y="0"/>
          <a:chExt cx="0" cy="0"/>
        </a:xfrm>
      </p:grpSpPr>
      <p:sp>
        <p:nvSpPr>
          <p:cNvPr id="19" name="Rektangel 18"/>
          <p:cNvSpPr/>
          <p:nvPr userDrawn="1"/>
        </p:nvSpPr>
        <p:spPr>
          <a:xfrm>
            <a:off x="161999" y="161999"/>
            <a:ext cx="11868000" cy="653598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5" name="TekstSylinder 24"/>
          <p:cNvSpPr txBox="1"/>
          <p:nvPr userDrawn="1"/>
        </p:nvSpPr>
        <p:spPr>
          <a:xfrm>
            <a:off x="2269396" y="4615932"/>
            <a:ext cx="1333250" cy="400110"/>
          </a:xfrm>
          <a:prstGeom prst="rect">
            <a:avLst/>
          </a:prstGeom>
          <a:noFill/>
        </p:spPr>
        <p:txBody>
          <a:bodyPr wrap="none" rtlCol="0">
            <a:spAutoFit/>
          </a:bodyPr>
          <a:lstStyle/>
          <a:p>
            <a:r>
              <a:rPr lang="nb-NO" sz="2000" dirty="0">
                <a:solidFill>
                  <a:schemeClr val="bg1"/>
                </a:solidFill>
              </a:rPr>
              <a:t>Knowledge</a:t>
            </a:r>
          </a:p>
        </p:txBody>
      </p:sp>
      <p:sp>
        <p:nvSpPr>
          <p:cNvPr id="26" name="TekstSylinder 25"/>
          <p:cNvSpPr txBox="1"/>
          <p:nvPr userDrawn="1"/>
        </p:nvSpPr>
        <p:spPr>
          <a:xfrm>
            <a:off x="3954453" y="4615932"/>
            <a:ext cx="1604542" cy="400110"/>
          </a:xfrm>
          <a:prstGeom prst="rect">
            <a:avLst/>
          </a:prstGeom>
          <a:noFill/>
        </p:spPr>
        <p:txBody>
          <a:bodyPr wrap="none" rtlCol="0">
            <a:spAutoFit/>
          </a:bodyPr>
          <a:lstStyle/>
          <a:p>
            <a:r>
              <a:rPr lang="nb-NO" sz="2000" dirty="0" err="1">
                <a:solidFill>
                  <a:schemeClr val="bg1"/>
                </a:solidFill>
              </a:rPr>
              <a:t>Preparedness</a:t>
            </a:r>
            <a:endParaRPr lang="nb-NO" sz="2000" dirty="0">
              <a:solidFill>
                <a:schemeClr val="bg1"/>
              </a:solidFill>
            </a:endParaRPr>
          </a:p>
        </p:txBody>
      </p:sp>
      <p:sp>
        <p:nvSpPr>
          <p:cNvPr id="27" name="TekstSylinder 26"/>
          <p:cNvSpPr txBox="1"/>
          <p:nvPr userDrawn="1"/>
        </p:nvSpPr>
        <p:spPr>
          <a:xfrm>
            <a:off x="5737648" y="4615932"/>
            <a:ext cx="1622367" cy="400110"/>
          </a:xfrm>
          <a:prstGeom prst="rect">
            <a:avLst/>
          </a:prstGeom>
          <a:noFill/>
        </p:spPr>
        <p:txBody>
          <a:bodyPr wrap="none" rtlCol="0">
            <a:spAutoFit/>
          </a:bodyPr>
          <a:lstStyle/>
          <a:p>
            <a:r>
              <a:rPr lang="nb-NO" sz="2000" dirty="0" err="1">
                <a:solidFill>
                  <a:schemeClr val="bg1"/>
                </a:solidFill>
              </a:rPr>
              <a:t>Infrastructure</a:t>
            </a:r>
            <a:endParaRPr lang="nb-NO" sz="2000" dirty="0">
              <a:solidFill>
                <a:schemeClr val="bg1"/>
              </a:solidFill>
            </a:endParaRPr>
          </a:p>
        </p:txBody>
      </p:sp>
      <p:sp>
        <p:nvSpPr>
          <p:cNvPr id="28" name="Ellipse 27"/>
          <p:cNvSpPr/>
          <p:nvPr userDrawn="1"/>
        </p:nvSpPr>
        <p:spPr>
          <a:xfrm>
            <a:off x="2792021" y="4205540"/>
            <a:ext cx="288000" cy="28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nb-NO" dirty="0"/>
              <a:t>1</a:t>
            </a:r>
          </a:p>
        </p:txBody>
      </p:sp>
      <p:sp>
        <p:nvSpPr>
          <p:cNvPr id="29" name="Ellipse 28"/>
          <p:cNvSpPr/>
          <p:nvPr userDrawn="1"/>
        </p:nvSpPr>
        <p:spPr>
          <a:xfrm>
            <a:off x="6404831" y="4205540"/>
            <a:ext cx="288000" cy="2880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nb-NO" dirty="0"/>
              <a:t>3</a:t>
            </a:r>
          </a:p>
        </p:txBody>
      </p:sp>
      <p:sp>
        <p:nvSpPr>
          <p:cNvPr id="30" name="Ellipse 29"/>
          <p:cNvSpPr/>
          <p:nvPr userDrawn="1"/>
        </p:nvSpPr>
        <p:spPr>
          <a:xfrm>
            <a:off x="4612724" y="4205540"/>
            <a:ext cx="288000" cy="28800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nb-NO" dirty="0"/>
              <a:t>2</a:t>
            </a:r>
          </a:p>
        </p:txBody>
      </p:sp>
      <p:sp>
        <p:nvSpPr>
          <p:cNvPr id="31" name="Vinkeltegn 30"/>
          <p:cNvSpPr/>
          <p:nvPr userDrawn="1"/>
        </p:nvSpPr>
        <p:spPr>
          <a:xfrm>
            <a:off x="7573370" y="4324350"/>
            <a:ext cx="164051" cy="485775"/>
          </a:xfrm>
          <a:prstGeom prst="chevron">
            <a:avLst>
              <a:gd name="adj" fmla="val 100000"/>
            </a:avLst>
          </a:prstGeom>
          <a:ln w="9525">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tx1"/>
              </a:solidFill>
              <a:latin typeface="Brandon Text Regular" panose="020B0503020203060203" pitchFamily="34" charset="0"/>
            </a:endParaRPr>
          </a:p>
        </p:txBody>
      </p:sp>
      <p:sp>
        <p:nvSpPr>
          <p:cNvPr id="32" name="TekstSylinder 31"/>
          <p:cNvSpPr txBox="1"/>
          <p:nvPr userDrawn="1"/>
        </p:nvSpPr>
        <p:spPr>
          <a:xfrm>
            <a:off x="7913790" y="4615932"/>
            <a:ext cx="2458815" cy="400110"/>
          </a:xfrm>
          <a:prstGeom prst="rect">
            <a:avLst/>
          </a:prstGeom>
          <a:noFill/>
        </p:spPr>
        <p:txBody>
          <a:bodyPr wrap="none" rtlCol="0">
            <a:spAutoFit/>
          </a:bodyPr>
          <a:lstStyle/>
          <a:p>
            <a:r>
              <a:rPr lang="nb-NO" sz="2000" dirty="0">
                <a:solidFill>
                  <a:schemeClr val="bg1"/>
                </a:solidFill>
              </a:rPr>
              <a:t>10 </a:t>
            </a:r>
            <a:r>
              <a:rPr lang="nb-NO" sz="2000" dirty="0" err="1">
                <a:solidFill>
                  <a:schemeClr val="bg1"/>
                </a:solidFill>
              </a:rPr>
              <a:t>strategic</a:t>
            </a:r>
            <a:r>
              <a:rPr lang="nb-NO" sz="2000" dirty="0">
                <a:solidFill>
                  <a:schemeClr val="bg1"/>
                </a:solidFill>
              </a:rPr>
              <a:t> </a:t>
            </a:r>
            <a:r>
              <a:rPr lang="nb-NO" sz="2000" dirty="0" err="1">
                <a:solidFill>
                  <a:schemeClr val="bg1"/>
                </a:solidFill>
              </a:rPr>
              <a:t>initiatives</a:t>
            </a:r>
            <a:endParaRPr lang="nb-NO" sz="2000" dirty="0">
              <a:solidFill>
                <a:schemeClr val="bg1"/>
              </a:solidFill>
            </a:endParaRPr>
          </a:p>
        </p:txBody>
      </p:sp>
      <p:grpSp>
        <p:nvGrpSpPr>
          <p:cNvPr id="33" name="Gruppe 32"/>
          <p:cNvGrpSpPr>
            <a:grpSpLocks noChangeAspect="1"/>
          </p:cNvGrpSpPr>
          <p:nvPr userDrawn="1"/>
        </p:nvGrpSpPr>
        <p:grpSpPr>
          <a:xfrm>
            <a:off x="8889223" y="4205540"/>
            <a:ext cx="283593" cy="283593"/>
            <a:chOff x="3222170" y="1299029"/>
            <a:chExt cx="540001" cy="540001"/>
          </a:xfrm>
        </p:grpSpPr>
        <p:sp>
          <p:nvSpPr>
            <p:cNvPr id="34" name="Sektor 33"/>
            <p:cNvSpPr/>
            <p:nvPr/>
          </p:nvSpPr>
          <p:spPr>
            <a:xfrm>
              <a:off x="3222171" y="1299029"/>
              <a:ext cx="540000" cy="540000"/>
            </a:xfrm>
            <a:prstGeom prst="pie">
              <a:avLst>
                <a:gd name="adj1" fmla="val 9094223"/>
                <a:gd name="adj2" fmla="val 1620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tx1"/>
                </a:solidFill>
                <a:latin typeface="Brandon Text Regular" panose="020B0503020203060203" pitchFamily="34" charset="0"/>
              </a:endParaRPr>
            </a:p>
          </p:txBody>
        </p:sp>
        <p:sp>
          <p:nvSpPr>
            <p:cNvPr id="35" name="Sektor 34"/>
            <p:cNvSpPr/>
            <p:nvPr/>
          </p:nvSpPr>
          <p:spPr>
            <a:xfrm rot="8181538">
              <a:off x="3222170" y="1299029"/>
              <a:ext cx="540000" cy="540000"/>
            </a:xfrm>
            <a:prstGeom prst="pie">
              <a:avLst>
                <a:gd name="adj1" fmla="val 7988243"/>
                <a:gd name="adj2" fmla="val 1490463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tx1"/>
                </a:solidFill>
                <a:latin typeface="Brandon Text Regular" panose="020B0503020203060203" pitchFamily="34" charset="0"/>
              </a:endParaRPr>
            </a:p>
          </p:txBody>
        </p:sp>
        <p:sp>
          <p:nvSpPr>
            <p:cNvPr id="36" name="Sektor 35"/>
            <p:cNvSpPr/>
            <p:nvPr/>
          </p:nvSpPr>
          <p:spPr>
            <a:xfrm rot="14353448">
              <a:off x="3222170" y="1299030"/>
              <a:ext cx="540000" cy="540000"/>
            </a:xfrm>
            <a:prstGeom prst="pie">
              <a:avLst>
                <a:gd name="adj1" fmla="val 8574431"/>
                <a:gd name="adj2" fmla="val 1637083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tx1"/>
                </a:solidFill>
                <a:latin typeface="Brandon Text Regular" panose="020B0503020203060203" pitchFamily="34" charset="0"/>
              </a:endParaRPr>
            </a:p>
          </p:txBody>
        </p:sp>
      </p:grpSp>
      <p:sp>
        <p:nvSpPr>
          <p:cNvPr id="37" name="TekstSylinder 36"/>
          <p:cNvSpPr txBox="1"/>
          <p:nvPr userDrawn="1"/>
        </p:nvSpPr>
        <p:spPr>
          <a:xfrm>
            <a:off x="1847849" y="2623150"/>
            <a:ext cx="8496300" cy="769441"/>
          </a:xfrm>
          <a:prstGeom prst="rect">
            <a:avLst/>
          </a:prstGeom>
          <a:noFill/>
        </p:spPr>
        <p:txBody>
          <a:bodyPr wrap="none" rtlCol="0">
            <a:spAutoFit/>
          </a:bodyPr>
          <a:lstStyle/>
          <a:p>
            <a:r>
              <a:rPr lang="nb-NO" sz="4400" dirty="0">
                <a:solidFill>
                  <a:schemeClr val="bg1"/>
                </a:solidFill>
                <a:latin typeface="+mj-lt"/>
              </a:rPr>
              <a:t>Norwegian </a:t>
            </a:r>
            <a:r>
              <a:rPr lang="nb-NO" sz="4400" dirty="0" err="1">
                <a:solidFill>
                  <a:schemeClr val="bg1"/>
                </a:solidFill>
                <a:latin typeface="+mj-lt"/>
              </a:rPr>
              <a:t>Institute</a:t>
            </a:r>
            <a:r>
              <a:rPr lang="nb-NO" sz="4400" dirty="0">
                <a:solidFill>
                  <a:schemeClr val="bg1"/>
                </a:solidFill>
                <a:latin typeface="+mj-lt"/>
              </a:rPr>
              <a:t> </a:t>
            </a:r>
            <a:r>
              <a:rPr lang="nb-NO" sz="4400" dirty="0" err="1">
                <a:solidFill>
                  <a:schemeClr val="bg1"/>
                </a:solidFill>
                <a:latin typeface="+mj-lt"/>
              </a:rPr>
              <a:t>of</a:t>
            </a:r>
            <a:r>
              <a:rPr lang="nb-NO" sz="4400" dirty="0">
                <a:solidFill>
                  <a:schemeClr val="bg1"/>
                </a:solidFill>
                <a:latin typeface="+mj-lt"/>
              </a:rPr>
              <a:t> Public Health</a:t>
            </a:r>
          </a:p>
        </p:txBody>
      </p:sp>
    </p:spTree>
    <p:extLst>
      <p:ext uri="{BB962C8B-B14F-4D97-AF65-F5344CB8AC3E}">
        <p14:creationId xmlns:p14="http://schemas.microsoft.com/office/powerpoint/2010/main" val="16800086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trategipresentasjon bilde 4/19">
    <p:spTree>
      <p:nvGrpSpPr>
        <p:cNvPr id="1" name=""/>
        <p:cNvGrpSpPr/>
        <p:nvPr/>
      </p:nvGrpSpPr>
      <p:grpSpPr>
        <a:xfrm>
          <a:off x="0" y="0"/>
          <a:ext cx="0" cy="0"/>
          <a:chOff x="0" y="0"/>
          <a:chExt cx="0" cy="0"/>
        </a:xfrm>
      </p:grpSpPr>
      <p:sp>
        <p:nvSpPr>
          <p:cNvPr id="25" name="Rektangel 24"/>
          <p:cNvSpPr/>
          <p:nvPr userDrawn="1"/>
        </p:nvSpPr>
        <p:spPr>
          <a:xfrm>
            <a:off x="161999" y="2221952"/>
            <a:ext cx="11862156" cy="241834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252000" rIns="252000" rtlCol="0" anchor="t" anchorCtr="0"/>
          <a:lstStyle/>
          <a:p>
            <a:pPr algn="ctr"/>
            <a:endParaRPr lang="nb-NO" dirty="0">
              <a:solidFill>
                <a:schemeClr val="bg1"/>
              </a:solidFill>
            </a:endParaRPr>
          </a:p>
        </p:txBody>
      </p:sp>
      <p:sp>
        <p:nvSpPr>
          <p:cNvPr id="27" name="Rektangel 26"/>
          <p:cNvSpPr/>
          <p:nvPr userDrawn="1"/>
        </p:nvSpPr>
        <p:spPr>
          <a:xfrm>
            <a:off x="161999" y="165800"/>
            <a:ext cx="2267863" cy="1926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nchorCtr="0"/>
          <a:lstStyle/>
          <a:p>
            <a:pPr lvl="0"/>
            <a:r>
              <a:rPr lang="en-GB" sz="1600" dirty="0">
                <a:solidFill>
                  <a:schemeClr val="tx1"/>
                </a:solidFill>
              </a:rPr>
              <a:t>Growing health inequalities</a:t>
            </a:r>
          </a:p>
          <a:p>
            <a:pPr algn="ctr"/>
            <a:endParaRPr lang="nb-NO" sz="1600" dirty="0">
              <a:solidFill>
                <a:schemeClr val="tx1"/>
              </a:solidFill>
            </a:endParaRPr>
          </a:p>
        </p:txBody>
      </p:sp>
      <p:sp>
        <p:nvSpPr>
          <p:cNvPr id="28" name="Rektangel 27"/>
          <p:cNvSpPr/>
          <p:nvPr userDrawn="1"/>
        </p:nvSpPr>
        <p:spPr>
          <a:xfrm>
            <a:off x="4965565" y="4767978"/>
            <a:ext cx="2268541" cy="1930002"/>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nchorCtr="0"/>
          <a:lstStyle/>
          <a:p>
            <a:pPr lvl="0"/>
            <a:r>
              <a:rPr lang="en-GB" sz="1600" dirty="0">
                <a:solidFill>
                  <a:schemeClr val="tx1"/>
                </a:solidFill>
              </a:rPr>
              <a:t>High degree of trust in public institutions</a:t>
            </a:r>
          </a:p>
        </p:txBody>
      </p:sp>
      <p:sp>
        <p:nvSpPr>
          <p:cNvPr id="29" name="Rektangel 28"/>
          <p:cNvSpPr/>
          <p:nvPr userDrawn="1"/>
        </p:nvSpPr>
        <p:spPr>
          <a:xfrm>
            <a:off x="9747255" y="4776271"/>
            <a:ext cx="2282745" cy="192170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nchorCtr="0"/>
          <a:lstStyle/>
          <a:p>
            <a:pPr defTabSz="457223"/>
            <a:r>
              <a:rPr lang="en-GB" sz="1600" dirty="0">
                <a:solidFill>
                  <a:prstClr val="black"/>
                </a:solidFill>
              </a:rPr>
              <a:t>Increasing life expectancy</a:t>
            </a:r>
          </a:p>
        </p:txBody>
      </p:sp>
      <p:sp>
        <p:nvSpPr>
          <p:cNvPr id="32" name="Rektangel 31"/>
          <p:cNvSpPr>
            <a:spLocks/>
          </p:cNvSpPr>
          <p:nvPr userDrawn="1"/>
        </p:nvSpPr>
        <p:spPr>
          <a:xfrm>
            <a:off x="2548146" y="4772261"/>
            <a:ext cx="2287358" cy="1925717"/>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nchorCtr="0"/>
          <a:lstStyle/>
          <a:p>
            <a:pPr defTabSz="457223"/>
            <a:r>
              <a:rPr lang="en-GB" sz="1600" dirty="0">
                <a:solidFill>
                  <a:prstClr val="black"/>
                </a:solidFill>
              </a:rPr>
              <a:t>More and better health data available</a:t>
            </a:r>
          </a:p>
        </p:txBody>
      </p:sp>
      <p:sp>
        <p:nvSpPr>
          <p:cNvPr id="33" name="Rektangel 32"/>
          <p:cNvSpPr/>
          <p:nvPr userDrawn="1"/>
        </p:nvSpPr>
        <p:spPr>
          <a:xfrm>
            <a:off x="161999" y="4776270"/>
            <a:ext cx="2264498" cy="1921707"/>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nchorCtr="0"/>
          <a:lstStyle/>
          <a:p>
            <a:pPr lvl="0"/>
            <a:r>
              <a:rPr lang="en-GB" sz="1600" dirty="0">
                <a:solidFill>
                  <a:schemeClr val="tx1"/>
                </a:solidFill>
              </a:rPr>
              <a:t>People care about their health</a:t>
            </a:r>
          </a:p>
        </p:txBody>
      </p:sp>
      <p:sp>
        <p:nvSpPr>
          <p:cNvPr id="34" name="Rektangel 33"/>
          <p:cNvSpPr/>
          <p:nvPr userDrawn="1"/>
        </p:nvSpPr>
        <p:spPr>
          <a:xfrm>
            <a:off x="4959946" y="165800"/>
            <a:ext cx="2269006" cy="1926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nchorCtr="0"/>
          <a:lstStyle/>
          <a:p>
            <a:pPr lvl="0"/>
            <a:r>
              <a:rPr lang="en-GB" sz="1600" dirty="0">
                <a:solidFill>
                  <a:schemeClr val="tx1"/>
                </a:solidFill>
              </a:rPr>
              <a:t>Ageing population</a:t>
            </a:r>
          </a:p>
          <a:p>
            <a:pPr algn="ctr"/>
            <a:endParaRPr lang="nb-NO" sz="1600" dirty="0">
              <a:solidFill>
                <a:schemeClr val="tx1"/>
              </a:solidFill>
            </a:endParaRPr>
          </a:p>
        </p:txBody>
      </p:sp>
      <p:sp>
        <p:nvSpPr>
          <p:cNvPr id="35" name="Rektangel 34"/>
          <p:cNvSpPr/>
          <p:nvPr userDrawn="1"/>
        </p:nvSpPr>
        <p:spPr>
          <a:xfrm>
            <a:off x="7366082" y="165800"/>
            <a:ext cx="2252587" cy="1926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nchorCtr="0"/>
          <a:lstStyle/>
          <a:p>
            <a:pPr lvl="0"/>
            <a:r>
              <a:rPr lang="en-GB" sz="1600" dirty="0">
                <a:solidFill>
                  <a:schemeClr val="tx1"/>
                </a:solidFill>
              </a:rPr>
              <a:t>Tough prioritisation in health and care services</a:t>
            </a:r>
          </a:p>
          <a:p>
            <a:pPr algn="ctr"/>
            <a:endParaRPr lang="nb-NO" sz="1600" dirty="0">
              <a:solidFill>
                <a:schemeClr val="tx1"/>
              </a:solidFill>
            </a:endParaRPr>
          </a:p>
        </p:txBody>
      </p:sp>
      <p:sp>
        <p:nvSpPr>
          <p:cNvPr id="36" name="Rektangel 35"/>
          <p:cNvSpPr>
            <a:spLocks/>
          </p:cNvSpPr>
          <p:nvPr userDrawn="1"/>
        </p:nvSpPr>
        <p:spPr>
          <a:xfrm>
            <a:off x="9747255" y="165800"/>
            <a:ext cx="2276899" cy="1926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nchorCtr="0"/>
          <a:lstStyle/>
          <a:p>
            <a:pPr lvl="0"/>
            <a:r>
              <a:rPr lang="en-GB" sz="1600" dirty="0">
                <a:solidFill>
                  <a:schemeClr val="tx1"/>
                </a:solidFill>
              </a:rPr>
              <a:t>Health information overload</a:t>
            </a:r>
          </a:p>
          <a:p>
            <a:pPr algn="ctr"/>
            <a:endParaRPr lang="nb-NO" sz="1600" dirty="0">
              <a:solidFill>
                <a:schemeClr val="tx1"/>
              </a:solidFill>
            </a:endParaRPr>
          </a:p>
        </p:txBody>
      </p:sp>
      <p:pic>
        <p:nvPicPr>
          <p:cNvPr id="37" name="Picture 1" descr="man standing using adult walker inside room"/>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l="12280" t="8065" r="12385" b="4675"/>
          <a:stretch/>
        </p:blipFill>
        <p:spPr bwMode="auto">
          <a:xfrm>
            <a:off x="2560287" y="165800"/>
            <a:ext cx="2262529" cy="1920175"/>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38" name="Bilde 37"/>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356447" y="4776270"/>
            <a:ext cx="2254557" cy="1921708"/>
          </a:xfrm>
          <a:prstGeom prst="rect">
            <a:avLst/>
          </a:prstGeom>
        </p:spPr>
      </p:pic>
      <p:sp>
        <p:nvSpPr>
          <p:cNvPr id="16" name="TekstSylinder 15"/>
          <p:cNvSpPr txBox="1"/>
          <p:nvPr userDrawn="1"/>
        </p:nvSpPr>
        <p:spPr>
          <a:xfrm>
            <a:off x="3485071" y="3685885"/>
            <a:ext cx="5216013" cy="646331"/>
          </a:xfrm>
          <a:prstGeom prst="rect">
            <a:avLst/>
          </a:prstGeom>
          <a:noFill/>
        </p:spPr>
        <p:txBody>
          <a:bodyPr wrap="square" rtlCol="0">
            <a:spAutoFit/>
          </a:bodyPr>
          <a:lstStyle/>
          <a:p>
            <a:pPr algn="ctr" defTabSz="228657"/>
            <a:r>
              <a:rPr lang="nb-NO" dirty="0">
                <a:solidFill>
                  <a:schemeClr val="bg1"/>
                </a:solidFill>
              </a:rPr>
              <a:t>Faster and </a:t>
            </a:r>
            <a:r>
              <a:rPr lang="nb-NO" dirty="0" err="1">
                <a:solidFill>
                  <a:schemeClr val="bg1"/>
                </a:solidFill>
              </a:rPr>
              <a:t>better</a:t>
            </a:r>
            <a:r>
              <a:rPr lang="nb-NO" dirty="0">
                <a:solidFill>
                  <a:schemeClr val="bg1"/>
                </a:solidFill>
              </a:rPr>
              <a:t> </a:t>
            </a:r>
            <a:r>
              <a:rPr lang="nb-NO" dirty="0" err="1">
                <a:solidFill>
                  <a:schemeClr val="bg1"/>
                </a:solidFill>
              </a:rPr>
              <a:t>knowledge</a:t>
            </a:r>
            <a:r>
              <a:rPr lang="nb-NO" dirty="0">
                <a:solidFill>
                  <a:schemeClr val="bg1"/>
                </a:solidFill>
              </a:rPr>
              <a:t> </a:t>
            </a:r>
            <a:r>
              <a:rPr lang="nb-NO" dirty="0" err="1">
                <a:solidFill>
                  <a:schemeClr val="bg1"/>
                </a:solidFill>
              </a:rPr>
              <a:t>production</a:t>
            </a:r>
            <a:endParaRPr lang="nb-NO" dirty="0">
              <a:solidFill>
                <a:schemeClr val="bg1"/>
              </a:solidFill>
            </a:endParaRPr>
          </a:p>
          <a:p>
            <a:pPr algn="ctr" defTabSz="228657"/>
            <a:r>
              <a:rPr lang="nb-NO" dirty="0">
                <a:solidFill>
                  <a:schemeClr val="bg1"/>
                </a:solidFill>
              </a:rPr>
              <a:t>for </a:t>
            </a:r>
            <a:r>
              <a:rPr lang="nb-NO" dirty="0" err="1">
                <a:solidFill>
                  <a:schemeClr val="bg1"/>
                </a:solidFill>
              </a:rPr>
              <a:t>health</a:t>
            </a:r>
            <a:r>
              <a:rPr lang="nb-NO" dirty="0">
                <a:solidFill>
                  <a:schemeClr val="bg1"/>
                </a:solidFill>
              </a:rPr>
              <a:t> and </a:t>
            </a:r>
            <a:r>
              <a:rPr lang="nb-NO" dirty="0" err="1">
                <a:solidFill>
                  <a:schemeClr val="bg1"/>
                </a:solidFill>
              </a:rPr>
              <a:t>sustainable</a:t>
            </a:r>
            <a:r>
              <a:rPr lang="nb-NO" dirty="0">
                <a:solidFill>
                  <a:schemeClr val="bg1"/>
                </a:solidFill>
              </a:rPr>
              <a:t> </a:t>
            </a:r>
            <a:r>
              <a:rPr lang="nb-NO" dirty="0" err="1">
                <a:solidFill>
                  <a:schemeClr val="bg1"/>
                </a:solidFill>
              </a:rPr>
              <a:t>health</a:t>
            </a:r>
            <a:r>
              <a:rPr lang="nb-NO" dirty="0">
                <a:solidFill>
                  <a:schemeClr val="bg1"/>
                </a:solidFill>
              </a:rPr>
              <a:t> and </a:t>
            </a:r>
            <a:r>
              <a:rPr lang="nb-NO" dirty="0" err="1">
                <a:solidFill>
                  <a:schemeClr val="bg1"/>
                </a:solidFill>
              </a:rPr>
              <a:t>care</a:t>
            </a:r>
            <a:r>
              <a:rPr lang="nb-NO" dirty="0">
                <a:solidFill>
                  <a:schemeClr val="bg1"/>
                </a:solidFill>
              </a:rPr>
              <a:t> services</a:t>
            </a:r>
          </a:p>
        </p:txBody>
      </p:sp>
      <p:sp>
        <p:nvSpPr>
          <p:cNvPr id="17" name="Ellipse 16"/>
          <p:cNvSpPr/>
          <p:nvPr userDrawn="1"/>
        </p:nvSpPr>
        <p:spPr>
          <a:xfrm>
            <a:off x="5949077" y="2577724"/>
            <a:ext cx="288000" cy="28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dirty="0"/>
              <a:t>1</a:t>
            </a:r>
          </a:p>
        </p:txBody>
      </p:sp>
      <p:sp>
        <p:nvSpPr>
          <p:cNvPr id="18" name="TekstSylinder 17"/>
          <p:cNvSpPr txBox="1"/>
          <p:nvPr userDrawn="1"/>
        </p:nvSpPr>
        <p:spPr>
          <a:xfrm>
            <a:off x="5085472" y="3091427"/>
            <a:ext cx="2015211" cy="523220"/>
          </a:xfrm>
          <a:prstGeom prst="rect">
            <a:avLst/>
          </a:prstGeom>
          <a:noFill/>
        </p:spPr>
        <p:txBody>
          <a:bodyPr wrap="square" rtlCol="0">
            <a:spAutoFit/>
          </a:bodyPr>
          <a:lstStyle/>
          <a:p>
            <a:pPr algn="ctr" defTabSz="228657"/>
            <a:r>
              <a:rPr lang="nb-NO" sz="2800" dirty="0">
                <a:solidFill>
                  <a:schemeClr val="bg1"/>
                </a:solidFill>
              </a:rPr>
              <a:t>Knowledge</a:t>
            </a:r>
          </a:p>
        </p:txBody>
      </p:sp>
    </p:spTree>
    <p:extLst>
      <p:ext uri="{BB962C8B-B14F-4D97-AF65-F5344CB8AC3E}">
        <p14:creationId xmlns:p14="http://schemas.microsoft.com/office/powerpoint/2010/main" val="20935891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trategipresentasjon bilde 5/19">
    <p:spTree>
      <p:nvGrpSpPr>
        <p:cNvPr id="1" name=""/>
        <p:cNvGrpSpPr/>
        <p:nvPr/>
      </p:nvGrpSpPr>
      <p:grpSpPr>
        <a:xfrm>
          <a:off x="0" y="0"/>
          <a:ext cx="0" cy="0"/>
          <a:chOff x="0" y="0"/>
          <a:chExt cx="0" cy="0"/>
        </a:xfrm>
      </p:grpSpPr>
      <p:sp>
        <p:nvSpPr>
          <p:cNvPr id="25" name="Rektangel 24"/>
          <p:cNvSpPr/>
          <p:nvPr userDrawn="1"/>
        </p:nvSpPr>
        <p:spPr>
          <a:xfrm>
            <a:off x="161999" y="2221952"/>
            <a:ext cx="11862156" cy="241834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252000" rIns="252000" rtlCol="0" anchor="t" anchorCtr="0"/>
          <a:lstStyle/>
          <a:p>
            <a:pPr algn="ctr"/>
            <a:endParaRPr lang="nb-NO" dirty="0">
              <a:solidFill>
                <a:schemeClr val="bg1"/>
              </a:solidFill>
            </a:endParaRPr>
          </a:p>
        </p:txBody>
      </p:sp>
      <p:sp>
        <p:nvSpPr>
          <p:cNvPr id="26" name="TekstSylinder 25"/>
          <p:cNvSpPr txBox="1"/>
          <p:nvPr userDrawn="1"/>
        </p:nvSpPr>
        <p:spPr>
          <a:xfrm>
            <a:off x="4388097" y="3753092"/>
            <a:ext cx="3424843" cy="646331"/>
          </a:xfrm>
          <a:prstGeom prst="rect">
            <a:avLst/>
          </a:prstGeom>
          <a:noFill/>
        </p:spPr>
        <p:txBody>
          <a:bodyPr wrap="square" rtlCol="0">
            <a:spAutoFit/>
          </a:bodyPr>
          <a:lstStyle/>
          <a:p>
            <a:pPr algn="ctr" defTabSz="228657"/>
            <a:r>
              <a:rPr lang="nb-NO" dirty="0">
                <a:solidFill>
                  <a:schemeClr val="bg1"/>
                </a:solidFill>
              </a:rPr>
              <a:t>New </a:t>
            </a:r>
            <a:r>
              <a:rPr lang="nb-NO" dirty="0" err="1">
                <a:solidFill>
                  <a:schemeClr val="bg1"/>
                </a:solidFill>
              </a:rPr>
              <a:t>solutions</a:t>
            </a:r>
            <a:r>
              <a:rPr lang="nb-NO" dirty="0">
                <a:solidFill>
                  <a:schemeClr val="bg1"/>
                </a:solidFill>
              </a:rPr>
              <a:t> to </a:t>
            </a:r>
            <a:r>
              <a:rPr lang="nb-NO" dirty="0" err="1">
                <a:solidFill>
                  <a:schemeClr val="bg1"/>
                </a:solidFill>
              </a:rPr>
              <a:t>protect</a:t>
            </a:r>
            <a:r>
              <a:rPr lang="nb-NO" dirty="0">
                <a:solidFill>
                  <a:schemeClr val="bg1"/>
                </a:solidFill>
              </a:rPr>
              <a:t> </a:t>
            </a:r>
            <a:br>
              <a:rPr lang="nb-NO" dirty="0">
                <a:solidFill>
                  <a:schemeClr val="bg1"/>
                </a:solidFill>
              </a:rPr>
            </a:br>
            <a:r>
              <a:rPr lang="nb-NO" dirty="0">
                <a:solidFill>
                  <a:schemeClr val="bg1"/>
                </a:solidFill>
              </a:rPr>
              <a:t>lives and </a:t>
            </a:r>
            <a:r>
              <a:rPr lang="nb-NO" dirty="0" err="1">
                <a:solidFill>
                  <a:schemeClr val="bg1"/>
                </a:solidFill>
              </a:rPr>
              <a:t>health</a:t>
            </a:r>
            <a:endParaRPr lang="nb-NO" dirty="0">
              <a:solidFill>
                <a:schemeClr val="bg1"/>
              </a:solidFill>
            </a:endParaRPr>
          </a:p>
        </p:txBody>
      </p:sp>
      <p:sp>
        <p:nvSpPr>
          <p:cNvPr id="27" name="Rektangel 26"/>
          <p:cNvSpPr/>
          <p:nvPr userDrawn="1"/>
        </p:nvSpPr>
        <p:spPr>
          <a:xfrm>
            <a:off x="161999" y="165800"/>
            <a:ext cx="2267863" cy="1926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nchorCtr="0"/>
          <a:lstStyle/>
          <a:p>
            <a:pPr lvl="0"/>
            <a:r>
              <a:rPr lang="en-GB" sz="1600" dirty="0">
                <a:solidFill>
                  <a:schemeClr val="tx1"/>
                </a:solidFill>
              </a:rPr>
              <a:t>Migration and globalisation</a:t>
            </a:r>
          </a:p>
          <a:p>
            <a:pPr algn="ctr"/>
            <a:endParaRPr lang="nb-NO" sz="1600" dirty="0">
              <a:solidFill>
                <a:schemeClr val="tx1"/>
              </a:solidFill>
            </a:endParaRPr>
          </a:p>
        </p:txBody>
      </p:sp>
      <p:sp>
        <p:nvSpPr>
          <p:cNvPr id="28" name="Rektangel 27"/>
          <p:cNvSpPr/>
          <p:nvPr userDrawn="1"/>
        </p:nvSpPr>
        <p:spPr>
          <a:xfrm>
            <a:off x="4965565" y="4767978"/>
            <a:ext cx="2268541" cy="19300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nchorCtr="0"/>
          <a:lstStyle/>
          <a:p>
            <a:pPr lvl="0"/>
            <a:r>
              <a:rPr lang="nb-NO" sz="1600" dirty="0">
                <a:solidFill>
                  <a:schemeClr val="tx1"/>
                </a:solidFill>
              </a:rPr>
              <a:t>New </a:t>
            </a:r>
            <a:r>
              <a:rPr lang="nb-NO" sz="1600" dirty="0" err="1">
                <a:solidFill>
                  <a:schemeClr val="tx1"/>
                </a:solidFill>
              </a:rPr>
              <a:t>international</a:t>
            </a:r>
            <a:r>
              <a:rPr lang="nb-NO" sz="1600" dirty="0">
                <a:solidFill>
                  <a:schemeClr val="tx1"/>
                </a:solidFill>
              </a:rPr>
              <a:t> </a:t>
            </a:r>
            <a:r>
              <a:rPr lang="nb-NO" sz="1600" dirty="0" err="1">
                <a:solidFill>
                  <a:schemeClr val="tx1"/>
                </a:solidFill>
              </a:rPr>
              <a:t>initiatives</a:t>
            </a:r>
            <a:endParaRPr lang="nb-NO" sz="1600" dirty="0">
              <a:solidFill>
                <a:schemeClr val="tx1"/>
              </a:solidFill>
            </a:endParaRPr>
          </a:p>
        </p:txBody>
      </p:sp>
      <p:sp>
        <p:nvSpPr>
          <p:cNvPr id="29" name="Rektangel 28"/>
          <p:cNvSpPr/>
          <p:nvPr userDrawn="1"/>
        </p:nvSpPr>
        <p:spPr>
          <a:xfrm>
            <a:off x="9747255" y="4776271"/>
            <a:ext cx="2282745" cy="192170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nchorCtr="0"/>
          <a:lstStyle/>
          <a:p>
            <a:pPr defTabSz="457223"/>
            <a:r>
              <a:rPr lang="nb-NO" sz="1600" dirty="0">
                <a:solidFill>
                  <a:prstClr val="black"/>
                </a:solidFill>
              </a:rPr>
              <a:t>Stable </a:t>
            </a:r>
            <a:r>
              <a:rPr lang="nb-NO" sz="1600" dirty="0" err="1">
                <a:solidFill>
                  <a:prstClr val="black"/>
                </a:solidFill>
              </a:rPr>
              <a:t>health</a:t>
            </a:r>
            <a:r>
              <a:rPr lang="nb-NO" sz="1600" dirty="0">
                <a:solidFill>
                  <a:prstClr val="black"/>
                </a:solidFill>
              </a:rPr>
              <a:t> system</a:t>
            </a:r>
          </a:p>
        </p:txBody>
      </p:sp>
      <p:sp>
        <p:nvSpPr>
          <p:cNvPr id="30" name="Ellipse 29"/>
          <p:cNvSpPr/>
          <p:nvPr userDrawn="1"/>
        </p:nvSpPr>
        <p:spPr>
          <a:xfrm>
            <a:off x="5951999" y="2577724"/>
            <a:ext cx="288000" cy="28800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dirty="0"/>
              <a:t>2</a:t>
            </a:r>
          </a:p>
        </p:txBody>
      </p:sp>
      <p:sp>
        <p:nvSpPr>
          <p:cNvPr id="31" name="TekstSylinder 30"/>
          <p:cNvSpPr txBox="1"/>
          <p:nvPr userDrawn="1"/>
        </p:nvSpPr>
        <p:spPr>
          <a:xfrm>
            <a:off x="5015019" y="3087554"/>
            <a:ext cx="2156116" cy="523220"/>
          </a:xfrm>
          <a:prstGeom prst="rect">
            <a:avLst/>
          </a:prstGeom>
          <a:noFill/>
        </p:spPr>
        <p:txBody>
          <a:bodyPr wrap="square" rtlCol="0">
            <a:spAutoFit/>
          </a:bodyPr>
          <a:lstStyle/>
          <a:p>
            <a:pPr algn="ctr" defTabSz="228657"/>
            <a:r>
              <a:rPr lang="nb-NO" sz="2800" dirty="0" err="1">
                <a:solidFill>
                  <a:schemeClr val="bg1"/>
                </a:solidFill>
              </a:rPr>
              <a:t>Preparedness</a:t>
            </a:r>
            <a:endParaRPr lang="nb-NO" sz="2800" dirty="0">
              <a:solidFill>
                <a:schemeClr val="bg1"/>
              </a:solidFill>
            </a:endParaRPr>
          </a:p>
        </p:txBody>
      </p:sp>
      <p:pic>
        <p:nvPicPr>
          <p:cNvPr id="32" name="Bilde 31"/>
          <p:cNvPicPr preferRelativeResize="0">
            <a:picLocks/>
          </p:cNvPicPr>
          <p:nvPr userDrawn="1"/>
        </p:nvPicPr>
        <p:blipFill rotWithShape="1">
          <a:blip r:embed="rId2" cstate="screen">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a:stretch/>
        </p:blipFill>
        <p:spPr>
          <a:xfrm>
            <a:off x="2565048" y="165800"/>
            <a:ext cx="2263387" cy="1926000"/>
          </a:xfrm>
          <a:prstGeom prst="rect">
            <a:avLst/>
          </a:prstGeom>
        </p:spPr>
      </p:pic>
      <p:pic>
        <p:nvPicPr>
          <p:cNvPr id="33" name="Bilde 32"/>
          <p:cNvPicPr preferRelativeResize="0">
            <a:picLocks/>
          </p:cNvPicPr>
          <p:nvPr userDrawn="1"/>
        </p:nvPicPr>
        <p:blipFill rotWithShape="1">
          <a:blip r:embed="rId4" cstate="screen">
            <a:extLst>
              <a:ext uri="{28A0092B-C50C-407E-A947-70E740481C1C}">
                <a14:useLocalDpi xmlns:a14="http://schemas.microsoft.com/office/drawing/2010/main"/>
              </a:ext>
            </a:extLst>
          </a:blip>
          <a:srcRect/>
          <a:stretch/>
        </p:blipFill>
        <p:spPr>
          <a:xfrm>
            <a:off x="7356447" y="4776270"/>
            <a:ext cx="2254557" cy="1921709"/>
          </a:xfrm>
          <a:prstGeom prst="rect">
            <a:avLst/>
          </a:prstGeom>
        </p:spPr>
      </p:pic>
      <p:sp>
        <p:nvSpPr>
          <p:cNvPr id="34" name="Rektangel 33"/>
          <p:cNvSpPr>
            <a:spLocks/>
          </p:cNvSpPr>
          <p:nvPr userDrawn="1"/>
        </p:nvSpPr>
        <p:spPr>
          <a:xfrm>
            <a:off x="2548146" y="4772261"/>
            <a:ext cx="2287358" cy="19257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nchorCtr="0"/>
          <a:lstStyle/>
          <a:p>
            <a:pPr defTabSz="457223"/>
            <a:r>
              <a:rPr lang="nb-NO" sz="1600" dirty="0" err="1">
                <a:solidFill>
                  <a:prstClr val="black"/>
                </a:solidFill>
              </a:rPr>
              <a:t>Political</a:t>
            </a:r>
            <a:r>
              <a:rPr lang="nb-NO" sz="1600" dirty="0">
                <a:solidFill>
                  <a:prstClr val="black"/>
                </a:solidFill>
              </a:rPr>
              <a:t> </a:t>
            </a:r>
            <a:r>
              <a:rPr lang="nb-NO" sz="1600" dirty="0" err="1">
                <a:solidFill>
                  <a:prstClr val="black"/>
                </a:solidFill>
              </a:rPr>
              <a:t>awareness</a:t>
            </a:r>
            <a:endParaRPr lang="nb-NO" sz="1600" dirty="0">
              <a:solidFill>
                <a:prstClr val="black"/>
              </a:solidFill>
            </a:endParaRPr>
          </a:p>
        </p:txBody>
      </p:sp>
      <p:sp>
        <p:nvSpPr>
          <p:cNvPr id="35" name="Rektangel 34"/>
          <p:cNvSpPr/>
          <p:nvPr userDrawn="1"/>
        </p:nvSpPr>
        <p:spPr>
          <a:xfrm>
            <a:off x="161999" y="4776270"/>
            <a:ext cx="2264498" cy="192170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nchorCtr="0"/>
          <a:lstStyle/>
          <a:p>
            <a:pPr lvl="0"/>
            <a:r>
              <a:rPr lang="nb-NO" sz="1600" dirty="0" err="1">
                <a:solidFill>
                  <a:schemeClr val="tx1"/>
                </a:solidFill>
              </a:rPr>
              <a:t>Novel</a:t>
            </a:r>
            <a:r>
              <a:rPr lang="nb-NO" sz="1600" dirty="0">
                <a:solidFill>
                  <a:schemeClr val="tx1"/>
                </a:solidFill>
              </a:rPr>
              <a:t> </a:t>
            </a:r>
            <a:r>
              <a:rPr lang="nb-NO" sz="1600" dirty="0" err="1">
                <a:solidFill>
                  <a:schemeClr val="tx1"/>
                </a:solidFill>
              </a:rPr>
              <a:t>diagnostic</a:t>
            </a:r>
            <a:r>
              <a:rPr lang="nb-NO" sz="1600" dirty="0">
                <a:solidFill>
                  <a:schemeClr val="tx1"/>
                </a:solidFill>
              </a:rPr>
              <a:t> </a:t>
            </a:r>
            <a:r>
              <a:rPr lang="nb-NO" sz="1600" dirty="0" err="1">
                <a:solidFill>
                  <a:schemeClr val="tx1"/>
                </a:solidFill>
              </a:rPr>
              <a:t>tools</a:t>
            </a:r>
            <a:endParaRPr lang="nb-NO" sz="1600" dirty="0">
              <a:solidFill>
                <a:schemeClr val="tx1"/>
              </a:solidFill>
            </a:endParaRPr>
          </a:p>
        </p:txBody>
      </p:sp>
      <p:sp>
        <p:nvSpPr>
          <p:cNvPr id="36" name="Rektangel 35"/>
          <p:cNvSpPr/>
          <p:nvPr userDrawn="1"/>
        </p:nvSpPr>
        <p:spPr>
          <a:xfrm>
            <a:off x="4959946" y="165800"/>
            <a:ext cx="2269006" cy="1926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nchorCtr="0"/>
          <a:lstStyle/>
          <a:p>
            <a:pPr lvl="0"/>
            <a:r>
              <a:rPr lang="en-GB" sz="1600" dirty="0">
                <a:solidFill>
                  <a:schemeClr val="tx1"/>
                </a:solidFill>
              </a:rPr>
              <a:t>Climate and environmental changes</a:t>
            </a:r>
          </a:p>
          <a:p>
            <a:pPr algn="ctr"/>
            <a:endParaRPr lang="nb-NO" sz="1600" dirty="0">
              <a:solidFill>
                <a:schemeClr val="tx1"/>
              </a:solidFill>
            </a:endParaRPr>
          </a:p>
        </p:txBody>
      </p:sp>
      <p:sp>
        <p:nvSpPr>
          <p:cNvPr id="37" name="Rektangel 36"/>
          <p:cNvSpPr/>
          <p:nvPr userDrawn="1"/>
        </p:nvSpPr>
        <p:spPr>
          <a:xfrm>
            <a:off x="7366082" y="165800"/>
            <a:ext cx="2252587" cy="1926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nchorCtr="0"/>
          <a:lstStyle/>
          <a:p>
            <a:pPr lvl="0"/>
            <a:r>
              <a:rPr lang="nb-NO" sz="1600" dirty="0" err="1">
                <a:solidFill>
                  <a:schemeClr val="tx1"/>
                </a:solidFill>
              </a:rPr>
              <a:t>Drug-resistant</a:t>
            </a:r>
            <a:r>
              <a:rPr lang="nb-NO" sz="1600" dirty="0">
                <a:solidFill>
                  <a:schemeClr val="tx1"/>
                </a:solidFill>
              </a:rPr>
              <a:t> </a:t>
            </a:r>
            <a:r>
              <a:rPr lang="nb-NO" sz="1600" dirty="0" err="1">
                <a:solidFill>
                  <a:schemeClr val="tx1"/>
                </a:solidFill>
              </a:rPr>
              <a:t>microbes</a:t>
            </a:r>
            <a:endParaRPr lang="nb-NO" sz="1600" dirty="0">
              <a:solidFill>
                <a:schemeClr val="tx1"/>
              </a:solidFill>
            </a:endParaRPr>
          </a:p>
          <a:p>
            <a:pPr algn="ctr"/>
            <a:endParaRPr lang="nb-NO" sz="1600" dirty="0">
              <a:solidFill>
                <a:schemeClr val="tx1"/>
              </a:solidFill>
            </a:endParaRPr>
          </a:p>
        </p:txBody>
      </p:sp>
      <p:sp>
        <p:nvSpPr>
          <p:cNvPr id="38" name="Rektangel 37"/>
          <p:cNvSpPr>
            <a:spLocks/>
          </p:cNvSpPr>
          <p:nvPr userDrawn="1"/>
        </p:nvSpPr>
        <p:spPr>
          <a:xfrm>
            <a:off x="9747255" y="165800"/>
            <a:ext cx="2276899" cy="1926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nchorCtr="0"/>
          <a:lstStyle/>
          <a:p>
            <a:pPr lvl="0"/>
            <a:r>
              <a:rPr lang="nb-NO" sz="1600" dirty="0" err="1">
                <a:solidFill>
                  <a:schemeClr val="tx1"/>
                </a:solidFill>
              </a:rPr>
              <a:t>Disease</a:t>
            </a:r>
            <a:r>
              <a:rPr lang="nb-NO" sz="1600" dirty="0">
                <a:solidFill>
                  <a:schemeClr val="tx1"/>
                </a:solidFill>
              </a:rPr>
              <a:t> </a:t>
            </a:r>
            <a:r>
              <a:rPr lang="nb-NO" sz="1600" dirty="0" err="1">
                <a:solidFill>
                  <a:schemeClr val="tx1"/>
                </a:solidFill>
              </a:rPr>
              <a:t>outbreaks</a:t>
            </a:r>
            <a:r>
              <a:rPr lang="nb-NO" sz="1600" dirty="0">
                <a:solidFill>
                  <a:schemeClr val="tx1"/>
                </a:solidFill>
              </a:rPr>
              <a:t> </a:t>
            </a:r>
            <a:r>
              <a:rPr lang="nb-NO" sz="1600" dirty="0" err="1">
                <a:solidFill>
                  <a:schemeClr val="tx1"/>
                </a:solidFill>
              </a:rPr>
              <a:t>of</a:t>
            </a:r>
            <a:r>
              <a:rPr lang="nb-NO" sz="1600" dirty="0">
                <a:solidFill>
                  <a:schemeClr val="tx1"/>
                </a:solidFill>
              </a:rPr>
              <a:t> </a:t>
            </a:r>
            <a:r>
              <a:rPr lang="nb-NO" sz="1600" dirty="0" err="1">
                <a:solidFill>
                  <a:schemeClr val="tx1"/>
                </a:solidFill>
              </a:rPr>
              <a:t>international</a:t>
            </a:r>
            <a:r>
              <a:rPr lang="nb-NO" sz="1600" dirty="0">
                <a:solidFill>
                  <a:schemeClr val="tx1"/>
                </a:solidFill>
              </a:rPr>
              <a:t> </a:t>
            </a:r>
            <a:r>
              <a:rPr lang="nb-NO" sz="1600" dirty="0" err="1">
                <a:solidFill>
                  <a:schemeClr val="tx1"/>
                </a:solidFill>
              </a:rPr>
              <a:t>concern</a:t>
            </a:r>
            <a:endParaRPr lang="nb-NO" sz="1600" dirty="0">
              <a:solidFill>
                <a:schemeClr val="tx1"/>
              </a:solidFill>
            </a:endParaRPr>
          </a:p>
          <a:p>
            <a:pPr algn="ctr"/>
            <a:endParaRPr lang="nb-NO" sz="1600" dirty="0">
              <a:solidFill>
                <a:schemeClr val="tx1"/>
              </a:solidFill>
            </a:endParaRPr>
          </a:p>
        </p:txBody>
      </p:sp>
    </p:spTree>
    <p:extLst>
      <p:ext uri="{BB962C8B-B14F-4D97-AF65-F5344CB8AC3E}">
        <p14:creationId xmlns:p14="http://schemas.microsoft.com/office/powerpoint/2010/main" val="15037673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trategipresentasjon bilde 6/19">
    <p:spTree>
      <p:nvGrpSpPr>
        <p:cNvPr id="1" name=""/>
        <p:cNvGrpSpPr/>
        <p:nvPr/>
      </p:nvGrpSpPr>
      <p:grpSpPr>
        <a:xfrm>
          <a:off x="0" y="0"/>
          <a:ext cx="0" cy="0"/>
          <a:chOff x="0" y="0"/>
          <a:chExt cx="0" cy="0"/>
        </a:xfrm>
      </p:grpSpPr>
      <p:sp>
        <p:nvSpPr>
          <p:cNvPr id="10" name="Rektangel 9"/>
          <p:cNvSpPr/>
          <p:nvPr userDrawn="1"/>
        </p:nvSpPr>
        <p:spPr>
          <a:xfrm>
            <a:off x="161999" y="2221952"/>
            <a:ext cx="11862156" cy="241834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252000" rIns="252000" rtlCol="0" anchor="t" anchorCtr="0"/>
          <a:lstStyle/>
          <a:p>
            <a:pPr algn="ctr"/>
            <a:endParaRPr lang="nb-NO" dirty="0">
              <a:solidFill>
                <a:schemeClr val="bg1"/>
              </a:solidFill>
            </a:endParaRPr>
          </a:p>
        </p:txBody>
      </p:sp>
      <p:sp>
        <p:nvSpPr>
          <p:cNvPr id="13" name="Rektangel 12"/>
          <p:cNvSpPr/>
          <p:nvPr userDrawn="1"/>
        </p:nvSpPr>
        <p:spPr>
          <a:xfrm>
            <a:off x="161999" y="165800"/>
            <a:ext cx="2267863" cy="1926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nchorCtr="0"/>
          <a:lstStyle/>
          <a:p>
            <a:pPr lvl="0"/>
            <a:r>
              <a:rPr lang="nb-NO" sz="1600" dirty="0" err="1">
                <a:solidFill>
                  <a:schemeClr val="tx1"/>
                </a:solidFill>
              </a:rPr>
              <a:t>Infrastructure</a:t>
            </a:r>
            <a:r>
              <a:rPr lang="nb-NO" sz="1600" dirty="0">
                <a:solidFill>
                  <a:schemeClr val="tx1"/>
                </a:solidFill>
              </a:rPr>
              <a:t> </a:t>
            </a:r>
            <a:r>
              <a:rPr lang="nb-NO" sz="1600" dirty="0" err="1">
                <a:solidFill>
                  <a:schemeClr val="tx1"/>
                </a:solidFill>
              </a:rPr>
              <a:t>rapidly</a:t>
            </a:r>
            <a:r>
              <a:rPr lang="nb-NO" sz="1600" dirty="0">
                <a:solidFill>
                  <a:schemeClr val="tx1"/>
                </a:solidFill>
              </a:rPr>
              <a:t> </a:t>
            </a:r>
            <a:r>
              <a:rPr lang="nb-NO" sz="1600" dirty="0" err="1">
                <a:solidFill>
                  <a:schemeClr val="tx1"/>
                </a:solidFill>
              </a:rPr>
              <a:t>outdated</a:t>
            </a:r>
            <a:endParaRPr lang="nb-NO" sz="1600" dirty="0">
              <a:solidFill>
                <a:schemeClr val="tx1"/>
              </a:solidFill>
            </a:endParaRPr>
          </a:p>
          <a:p>
            <a:pPr algn="ctr"/>
            <a:endParaRPr lang="nb-NO" sz="1600" dirty="0">
              <a:solidFill>
                <a:schemeClr val="tx1"/>
              </a:solidFill>
            </a:endParaRPr>
          </a:p>
        </p:txBody>
      </p:sp>
      <p:sp>
        <p:nvSpPr>
          <p:cNvPr id="14" name="Rektangel 13"/>
          <p:cNvSpPr/>
          <p:nvPr userDrawn="1"/>
        </p:nvSpPr>
        <p:spPr>
          <a:xfrm>
            <a:off x="4965565" y="4767978"/>
            <a:ext cx="2268541" cy="1930002"/>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nchorCtr="0"/>
          <a:lstStyle/>
          <a:p>
            <a:pPr lvl="0"/>
            <a:r>
              <a:rPr lang="nb-NO" sz="1600" dirty="0" err="1">
                <a:solidFill>
                  <a:schemeClr val="tx1"/>
                </a:solidFill>
              </a:rPr>
              <a:t>Political</a:t>
            </a:r>
            <a:r>
              <a:rPr lang="nb-NO" sz="1600" dirty="0">
                <a:solidFill>
                  <a:schemeClr val="tx1"/>
                </a:solidFill>
              </a:rPr>
              <a:t> </a:t>
            </a:r>
            <a:r>
              <a:rPr lang="nb-NO" sz="1600" dirty="0" err="1">
                <a:solidFill>
                  <a:schemeClr val="tx1"/>
                </a:solidFill>
              </a:rPr>
              <a:t>focus</a:t>
            </a:r>
            <a:r>
              <a:rPr lang="nb-NO" sz="1600" dirty="0">
                <a:solidFill>
                  <a:schemeClr val="tx1"/>
                </a:solidFill>
              </a:rPr>
              <a:t> </a:t>
            </a:r>
            <a:r>
              <a:rPr lang="nb-NO" sz="1600" dirty="0" err="1">
                <a:solidFill>
                  <a:schemeClr val="tx1"/>
                </a:solidFill>
              </a:rPr>
              <a:t>on</a:t>
            </a:r>
            <a:r>
              <a:rPr lang="nb-NO" sz="1600" dirty="0">
                <a:solidFill>
                  <a:schemeClr val="tx1"/>
                </a:solidFill>
              </a:rPr>
              <a:t> e-</a:t>
            </a:r>
            <a:r>
              <a:rPr lang="nb-NO" sz="1600" dirty="0" err="1">
                <a:solidFill>
                  <a:schemeClr val="tx1"/>
                </a:solidFill>
              </a:rPr>
              <a:t>health</a:t>
            </a:r>
            <a:endParaRPr lang="nb-NO" sz="1600" dirty="0">
              <a:solidFill>
                <a:schemeClr val="tx1"/>
              </a:solidFill>
            </a:endParaRPr>
          </a:p>
        </p:txBody>
      </p:sp>
      <p:sp>
        <p:nvSpPr>
          <p:cNvPr id="17" name="Rektangel 16"/>
          <p:cNvSpPr>
            <a:spLocks/>
          </p:cNvSpPr>
          <p:nvPr userDrawn="1"/>
        </p:nvSpPr>
        <p:spPr>
          <a:xfrm>
            <a:off x="2548146" y="4772261"/>
            <a:ext cx="2287358" cy="1925717"/>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nchorCtr="0"/>
          <a:lstStyle/>
          <a:p>
            <a:pPr defTabSz="457223"/>
            <a:r>
              <a:rPr lang="nb-NO" sz="1600" dirty="0">
                <a:solidFill>
                  <a:prstClr val="black"/>
                </a:solidFill>
              </a:rPr>
              <a:t>New </a:t>
            </a:r>
            <a:r>
              <a:rPr lang="nb-NO" sz="1600" dirty="0" err="1">
                <a:solidFill>
                  <a:prstClr val="black"/>
                </a:solidFill>
              </a:rPr>
              <a:t>analytic</a:t>
            </a:r>
            <a:r>
              <a:rPr lang="nb-NO" sz="1600" dirty="0">
                <a:solidFill>
                  <a:prstClr val="black"/>
                </a:solidFill>
              </a:rPr>
              <a:t> </a:t>
            </a:r>
            <a:r>
              <a:rPr lang="nb-NO" sz="1600" dirty="0" err="1">
                <a:solidFill>
                  <a:prstClr val="black"/>
                </a:solidFill>
              </a:rPr>
              <a:t>methods</a:t>
            </a:r>
            <a:endParaRPr lang="nb-NO" sz="1600" dirty="0">
              <a:solidFill>
                <a:prstClr val="black"/>
              </a:solidFill>
            </a:endParaRPr>
          </a:p>
        </p:txBody>
      </p:sp>
      <p:sp>
        <p:nvSpPr>
          <p:cNvPr id="18" name="Rektangel 17"/>
          <p:cNvSpPr/>
          <p:nvPr userDrawn="1"/>
        </p:nvSpPr>
        <p:spPr>
          <a:xfrm>
            <a:off x="161999" y="4776270"/>
            <a:ext cx="2264498" cy="1921707"/>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nchorCtr="0"/>
          <a:lstStyle/>
          <a:p>
            <a:pPr lvl="0"/>
            <a:r>
              <a:rPr lang="nb-NO" sz="1600" dirty="0" err="1">
                <a:solidFill>
                  <a:schemeClr val="tx1"/>
                </a:solidFill>
              </a:rPr>
              <a:t>Cheaper</a:t>
            </a:r>
            <a:r>
              <a:rPr lang="nb-NO" sz="1600" dirty="0">
                <a:solidFill>
                  <a:schemeClr val="tx1"/>
                </a:solidFill>
              </a:rPr>
              <a:t> </a:t>
            </a:r>
            <a:r>
              <a:rPr lang="nb-NO" sz="1600" dirty="0" err="1">
                <a:solidFill>
                  <a:schemeClr val="tx1"/>
                </a:solidFill>
              </a:rPr>
              <a:t>technology</a:t>
            </a:r>
            <a:endParaRPr lang="nb-NO" sz="1600" dirty="0">
              <a:solidFill>
                <a:schemeClr val="tx1"/>
              </a:solidFill>
            </a:endParaRPr>
          </a:p>
        </p:txBody>
      </p:sp>
      <p:sp>
        <p:nvSpPr>
          <p:cNvPr id="19" name="Rektangel 18"/>
          <p:cNvSpPr/>
          <p:nvPr userDrawn="1"/>
        </p:nvSpPr>
        <p:spPr>
          <a:xfrm>
            <a:off x="4959946" y="165800"/>
            <a:ext cx="2269006" cy="1926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nchorCtr="0"/>
          <a:lstStyle/>
          <a:p>
            <a:pPr lvl="0"/>
            <a:r>
              <a:rPr lang="nb-NO" sz="1600" dirty="0" err="1">
                <a:solidFill>
                  <a:schemeClr val="tx1"/>
                </a:solidFill>
              </a:rPr>
              <a:t>Protection</a:t>
            </a:r>
            <a:r>
              <a:rPr lang="nb-NO" sz="1600" dirty="0">
                <a:solidFill>
                  <a:schemeClr val="tx1"/>
                </a:solidFill>
              </a:rPr>
              <a:t> </a:t>
            </a:r>
            <a:r>
              <a:rPr lang="nb-NO" sz="1600" dirty="0" err="1">
                <a:solidFill>
                  <a:schemeClr val="tx1"/>
                </a:solidFill>
              </a:rPr>
              <a:t>of</a:t>
            </a:r>
            <a:r>
              <a:rPr lang="nb-NO" sz="1600" dirty="0">
                <a:solidFill>
                  <a:schemeClr val="tx1"/>
                </a:solidFill>
              </a:rPr>
              <a:t> </a:t>
            </a:r>
            <a:r>
              <a:rPr lang="nb-NO" sz="1600" dirty="0" err="1">
                <a:solidFill>
                  <a:schemeClr val="tx1"/>
                </a:solidFill>
              </a:rPr>
              <a:t>privacy</a:t>
            </a:r>
            <a:endParaRPr lang="nb-NO" sz="1600" dirty="0">
              <a:solidFill>
                <a:schemeClr val="tx1"/>
              </a:solidFill>
            </a:endParaRPr>
          </a:p>
          <a:p>
            <a:pPr algn="ctr"/>
            <a:endParaRPr lang="nb-NO" sz="1600" dirty="0">
              <a:solidFill>
                <a:schemeClr val="tx1"/>
              </a:solidFill>
            </a:endParaRPr>
          </a:p>
        </p:txBody>
      </p:sp>
      <p:sp>
        <p:nvSpPr>
          <p:cNvPr id="20" name="Rektangel 19"/>
          <p:cNvSpPr>
            <a:spLocks/>
          </p:cNvSpPr>
          <p:nvPr userDrawn="1"/>
        </p:nvSpPr>
        <p:spPr>
          <a:xfrm>
            <a:off x="9747255" y="165800"/>
            <a:ext cx="2276899" cy="1926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nchorCtr="0"/>
          <a:lstStyle/>
          <a:p>
            <a:pPr lvl="0"/>
            <a:r>
              <a:rPr lang="nb-NO" sz="1600" dirty="0" err="1">
                <a:solidFill>
                  <a:schemeClr val="tx1"/>
                </a:solidFill>
              </a:rPr>
              <a:t>Need</a:t>
            </a:r>
            <a:r>
              <a:rPr lang="nb-NO" sz="1600" dirty="0">
                <a:solidFill>
                  <a:schemeClr val="tx1"/>
                </a:solidFill>
              </a:rPr>
              <a:t> for </a:t>
            </a:r>
            <a:r>
              <a:rPr lang="nb-NO" sz="1600" dirty="0" err="1">
                <a:solidFill>
                  <a:schemeClr val="tx1"/>
                </a:solidFill>
              </a:rPr>
              <a:t>new</a:t>
            </a:r>
            <a:r>
              <a:rPr lang="nb-NO" sz="1600" dirty="0">
                <a:solidFill>
                  <a:schemeClr val="tx1"/>
                </a:solidFill>
              </a:rPr>
              <a:t> types </a:t>
            </a:r>
            <a:r>
              <a:rPr lang="nb-NO" sz="1600" dirty="0" err="1">
                <a:solidFill>
                  <a:schemeClr val="tx1"/>
                </a:solidFill>
              </a:rPr>
              <a:t>of</a:t>
            </a:r>
            <a:r>
              <a:rPr lang="nb-NO" sz="1600" dirty="0">
                <a:solidFill>
                  <a:schemeClr val="tx1"/>
                </a:solidFill>
              </a:rPr>
              <a:t> skills and </a:t>
            </a:r>
            <a:r>
              <a:rPr lang="nb-NO" sz="1600" dirty="0" err="1">
                <a:solidFill>
                  <a:schemeClr val="tx1"/>
                </a:solidFill>
              </a:rPr>
              <a:t>qualifications</a:t>
            </a:r>
            <a:endParaRPr lang="nb-NO" sz="1600" dirty="0">
              <a:solidFill>
                <a:schemeClr val="tx1"/>
              </a:solidFill>
            </a:endParaRPr>
          </a:p>
          <a:p>
            <a:pPr algn="ctr"/>
            <a:endParaRPr lang="nb-NO" sz="1600" dirty="0">
              <a:solidFill>
                <a:schemeClr val="tx1"/>
              </a:solidFill>
            </a:endParaRPr>
          </a:p>
        </p:txBody>
      </p:sp>
      <p:pic>
        <p:nvPicPr>
          <p:cNvPr id="21" name="Bilde 20"/>
          <p:cNvPicPr>
            <a:picLocks noChangeAspect="1"/>
          </p:cNvPicPr>
          <p:nvPr userDrawn="1"/>
        </p:nvPicPr>
        <p:blipFill rotWithShape="1">
          <a:blip r:embed="rId2" cstate="email">
            <a:extLst>
              <a:ext uri="{28A0092B-C50C-407E-A947-70E740481C1C}">
                <a14:useLocalDpi xmlns:a14="http://schemas.microsoft.com/office/drawing/2010/main"/>
              </a:ext>
            </a:extLst>
          </a:blip>
          <a:srcRect l="1446" t="12088" r="2508" b="5345"/>
          <a:stretch/>
        </p:blipFill>
        <p:spPr>
          <a:xfrm>
            <a:off x="9747255" y="4775329"/>
            <a:ext cx="2276899" cy="1922651"/>
          </a:xfrm>
          <a:prstGeom prst="rect">
            <a:avLst/>
          </a:prstGeom>
        </p:spPr>
      </p:pic>
      <p:sp>
        <p:nvSpPr>
          <p:cNvPr id="22" name="Rektangel 21"/>
          <p:cNvSpPr/>
          <p:nvPr userDrawn="1"/>
        </p:nvSpPr>
        <p:spPr>
          <a:xfrm>
            <a:off x="7364167" y="4776270"/>
            <a:ext cx="2246837" cy="1921709"/>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nchorCtr="0"/>
          <a:lstStyle/>
          <a:p>
            <a:pPr defTabSz="457223"/>
            <a:r>
              <a:rPr lang="nb-NO" sz="1600" dirty="0">
                <a:solidFill>
                  <a:prstClr val="black"/>
                </a:solidFill>
              </a:rPr>
              <a:t>New digital </a:t>
            </a:r>
            <a:r>
              <a:rPr lang="nb-NO" sz="1600" dirty="0" err="1">
                <a:solidFill>
                  <a:prstClr val="black"/>
                </a:solidFill>
              </a:rPr>
              <a:t>solutions</a:t>
            </a:r>
            <a:r>
              <a:rPr lang="nb-NO" sz="1600" dirty="0">
                <a:solidFill>
                  <a:prstClr val="black"/>
                </a:solidFill>
              </a:rPr>
              <a:t> for data handling</a:t>
            </a:r>
          </a:p>
        </p:txBody>
      </p:sp>
      <p:sp>
        <p:nvSpPr>
          <p:cNvPr id="24" name="Rektangel 23"/>
          <p:cNvSpPr/>
          <p:nvPr userDrawn="1"/>
        </p:nvSpPr>
        <p:spPr>
          <a:xfrm>
            <a:off x="2565048" y="165798"/>
            <a:ext cx="2257769" cy="192847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nchorCtr="0"/>
          <a:lstStyle/>
          <a:p>
            <a:pPr lvl="0"/>
            <a:r>
              <a:rPr lang="nb-NO" sz="1600" dirty="0">
                <a:solidFill>
                  <a:schemeClr val="tx1"/>
                </a:solidFill>
              </a:rPr>
              <a:t>New stakeholders </a:t>
            </a:r>
            <a:r>
              <a:rPr lang="nb-NO" sz="1600" dirty="0" err="1">
                <a:solidFill>
                  <a:schemeClr val="tx1"/>
                </a:solidFill>
              </a:rPr>
              <a:t>collect</a:t>
            </a:r>
            <a:r>
              <a:rPr lang="nb-NO" sz="1600" dirty="0">
                <a:solidFill>
                  <a:schemeClr val="tx1"/>
                </a:solidFill>
              </a:rPr>
              <a:t> health-</a:t>
            </a:r>
            <a:r>
              <a:rPr lang="nb-NO" sz="1600" dirty="0" err="1">
                <a:solidFill>
                  <a:schemeClr val="tx1"/>
                </a:solidFill>
              </a:rPr>
              <a:t>related</a:t>
            </a:r>
            <a:r>
              <a:rPr lang="nb-NO" sz="1600" dirty="0">
                <a:solidFill>
                  <a:schemeClr val="tx1"/>
                </a:solidFill>
              </a:rPr>
              <a:t> data</a:t>
            </a:r>
          </a:p>
          <a:p>
            <a:pPr algn="ctr"/>
            <a:endParaRPr lang="nb-NO" sz="1600" dirty="0">
              <a:solidFill>
                <a:schemeClr val="tx1"/>
              </a:solidFill>
            </a:endParaRPr>
          </a:p>
        </p:txBody>
      </p:sp>
      <p:pic>
        <p:nvPicPr>
          <p:cNvPr id="26" name="Bilde 25"/>
          <p:cNvPicPr preferRelativeResize="0">
            <a:picLocks/>
          </p:cNvPicPr>
          <p:nvPr userDrawn="1"/>
        </p:nvPicPr>
        <p:blipFill rotWithShape="1">
          <a:blip r:embed="rId3" cstate="screen">
            <a:grayscl/>
            <a:extLst>
              <a:ext uri="{BEBA8EAE-BF5A-486C-A8C5-ECC9F3942E4B}">
                <a14:imgProps xmlns:a14="http://schemas.microsoft.com/office/drawing/2010/main">
                  <a14:imgLayer r:embed="rId4">
                    <a14:imgEffect>
                      <a14:artisticFilmGrain/>
                    </a14:imgEffect>
                    <a14:imgEffect>
                      <a14:sharpenSoften amount="50000"/>
                    </a14:imgEffect>
                    <a14:imgEffect>
                      <a14:colorTemperature colorTemp="11200"/>
                    </a14:imgEffect>
                    <a14:imgEffect>
                      <a14:saturation sat="400000"/>
                    </a14:imgEffect>
                    <a14:imgEffect>
                      <a14:brightnessContrast bright="40000" contrast="46000"/>
                    </a14:imgEffect>
                  </a14:imgLayer>
                </a14:imgProps>
              </a:ext>
              <a:ext uri="{28A0092B-C50C-407E-A947-70E740481C1C}">
                <a14:useLocalDpi xmlns:a14="http://schemas.microsoft.com/office/drawing/2010/main"/>
              </a:ext>
            </a:extLst>
          </a:blip>
          <a:srcRect l="21726" t="2204" r="6706" b="1178"/>
          <a:stretch/>
        </p:blipFill>
        <p:spPr>
          <a:xfrm rot="16200000">
            <a:off x="7524585" y="5378"/>
            <a:ext cx="1926002" cy="2246837"/>
          </a:xfrm>
          <a:prstGeom prst="rect">
            <a:avLst/>
          </a:prstGeom>
        </p:spPr>
      </p:pic>
      <p:sp>
        <p:nvSpPr>
          <p:cNvPr id="27" name="TekstSylinder 26"/>
          <p:cNvSpPr txBox="1"/>
          <p:nvPr userDrawn="1"/>
        </p:nvSpPr>
        <p:spPr>
          <a:xfrm>
            <a:off x="4136739" y="3744099"/>
            <a:ext cx="3912941" cy="646331"/>
          </a:xfrm>
          <a:prstGeom prst="rect">
            <a:avLst/>
          </a:prstGeom>
          <a:noFill/>
        </p:spPr>
        <p:txBody>
          <a:bodyPr wrap="square" rtlCol="0">
            <a:spAutoFit/>
          </a:bodyPr>
          <a:lstStyle/>
          <a:p>
            <a:pPr algn="ctr" defTabSz="228657"/>
            <a:r>
              <a:rPr lang="nb-NO" dirty="0">
                <a:solidFill>
                  <a:schemeClr val="bg1"/>
                </a:solidFill>
              </a:rPr>
              <a:t>Health data, </a:t>
            </a:r>
            <a:r>
              <a:rPr lang="nb-NO" dirty="0" err="1">
                <a:solidFill>
                  <a:schemeClr val="bg1"/>
                </a:solidFill>
              </a:rPr>
              <a:t>laboratories</a:t>
            </a:r>
            <a:r>
              <a:rPr lang="nb-NO" dirty="0">
                <a:solidFill>
                  <a:schemeClr val="bg1"/>
                </a:solidFill>
              </a:rPr>
              <a:t> and services for </a:t>
            </a:r>
            <a:r>
              <a:rPr lang="nb-NO" dirty="0" err="1">
                <a:solidFill>
                  <a:schemeClr val="bg1"/>
                </a:solidFill>
              </a:rPr>
              <a:t>the</a:t>
            </a:r>
            <a:r>
              <a:rPr lang="nb-NO" dirty="0">
                <a:solidFill>
                  <a:schemeClr val="bg1"/>
                </a:solidFill>
              </a:rPr>
              <a:t> </a:t>
            </a:r>
            <a:r>
              <a:rPr lang="nb-NO" dirty="0" err="1">
                <a:solidFill>
                  <a:schemeClr val="bg1"/>
                </a:solidFill>
              </a:rPr>
              <a:t>future</a:t>
            </a:r>
            <a:endParaRPr lang="nb-NO" dirty="0">
              <a:solidFill>
                <a:schemeClr val="bg1"/>
              </a:solidFill>
            </a:endParaRPr>
          </a:p>
        </p:txBody>
      </p:sp>
      <p:sp>
        <p:nvSpPr>
          <p:cNvPr id="28" name="Ellipse 27"/>
          <p:cNvSpPr/>
          <p:nvPr userDrawn="1"/>
        </p:nvSpPr>
        <p:spPr>
          <a:xfrm>
            <a:off x="5950514" y="2577724"/>
            <a:ext cx="288000" cy="2880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dirty="0"/>
              <a:t>3</a:t>
            </a:r>
          </a:p>
        </p:txBody>
      </p:sp>
      <p:sp>
        <p:nvSpPr>
          <p:cNvPr id="29" name="TekstSylinder 28"/>
          <p:cNvSpPr txBox="1"/>
          <p:nvPr userDrawn="1"/>
        </p:nvSpPr>
        <p:spPr>
          <a:xfrm>
            <a:off x="4950685" y="3093195"/>
            <a:ext cx="2285050" cy="523220"/>
          </a:xfrm>
          <a:prstGeom prst="rect">
            <a:avLst/>
          </a:prstGeom>
          <a:noFill/>
        </p:spPr>
        <p:txBody>
          <a:bodyPr wrap="square" rtlCol="0">
            <a:spAutoFit/>
          </a:bodyPr>
          <a:lstStyle/>
          <a:p>
            <a:pPr algn="ctr" defTabSz="228657"/>
            <a:r>
              <a:rPr lang="nb-NO" sz="2800" dirty="0" err="1">
                <a:solidFill>
                  <a:schemeClr val="bg1"/>
                </a:solidFill>
              </a:rPr>
              <a:t>Infrastructure</a:t>
            </a:r>
            <a:endParaRPr lang="nb-NO" sz="2800" dirty="0">
              <a:solidFill>
                <a:schemeClr val="bg1"/>
              </a:solidFill>
            </a:endParaRPr>
          </a:p>
        </p:txBody>
      </p:sp>
    </p:spTree>
    <p:extLst>
      <p:ext uri="{BB962C8B-B14F-4D97-AF65-F5344CB8AC3E}">
        <p14:creationId xmlns:p14="http://schemas.microsoft.com/office/powerpoint/2010/main" val="33072354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Strategipresentasjon bilde 7/19">
    <p:spTree>
      <p:nvGrpSpPr>
        <p:cNvPr id="1" name=""/>
        <p:cNvGrpSpPr/>
        <p:nvPr/>
      </p:nvGrpSpPr>
      <p:grpSpPr>
        <a:xfrm>
          <a:off x="0" y="0"/>
          <a:ext cx="0" cy="0"/>
          <a:chOff x="0" y="0"/>
          <a:chExt cx="0" cy="0"/>
        </a:xfrm>
      </p:grpSpPr>
      <p:sp>
        <p:nvSpPr>
          <p:cNvPr id="9" name="Rektangel 8"/>
          <p:cNvSpPr/>
          <p:nvPr userDrawn="1"/>
        </p:nvSpPr>
        <p:spPr>
          <a:xfrm>
            <a:off x="161999" y="161999"/>
            <a:ext cx="11868000" cy="653598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8" name="TekstSylinder 37"/>
          <p:cNvSpPr txBox="1"/>
          <p:nvPr userDrawn="1"/>
        </p:nvSpPr>
        <p:spPr>
          <a:xfrm>
            <a:off x="1536812" y="5335848"/>
            <a:ext cx="1173655" cy="584775"/>
          </a:xfrm>
          <a:prstGeom prst="rect">
            <a:avLst/>
          </a:prstGeom>
          <a:noFill/>
        </p:spPr>
        <p:txBody>
          <a:bodyPr wrap="none" rtlCol="0">
            <a:spAutoFit/>
          </a:bodyPr>
          <a:lstStyle/>
          <a:p>
            <a:pPr algn="ctr"/>
            <a:r>
              <a:rPr lang="en-US" sz="1600" dirty="0">
                <a:solidFill>
                  <a:schemeClr val="bg1"/>
                </a:solidFill>
              </a:rPr>
              <a:t>Real-time</a:t>
            </a:r>
            <a:br>
              <a:rPr lang="en-US" sz="1600" dirty="0">
                <a:solidFill>
                  <a:schemeClr val="bg1"/>
                </a:solidFill>
              </a:rPr>
            </a:br>
            <a:r>
              <a:rPr lang="en-US" sz="1600" dirty="0">
                <a:solidFill>
                  <a:schemeClr val="bg1"/>
                </a:solidFill>
              </a:rPr>
              <a:t>surveillance</a:t>
            </a:r>
          </a:p>
        </p:txBody>
      </p:sp>
      <p:sp>
        <p:nvSpPr>
          <p:cNvPr id="39" name="TekstSylinder 38"/>
          <p:cNvSpPr txBox="1"/>
          <p:nvPr userDrawn="1"/>
        </p:nvSpPr>
        <p:spPr>
          <a:xfrm>
            <a:off x="5201965" y="5335848"/>
            <a:ext cx="1788068" cy="584775"/>
          </a:xfrm>
          <a:prstGeom prst="rect">
            <a:avLst/>
          </a:prstGeom>
          <a:noFill/>
        </p:spPr>
        <p:txBody>
          <a:bodyPr wrap="square" rtlCol="0">
            <a:spAutoFit/>
          </a:bodyPr>
          <a:lstStyle/>
          <a:p>
            <a:pPr algn="ctr"/>
            <a:r>
              <a:rPr lang="en-US" sz="1600" dirty="0">
                <a:solidFill>
                  <a:schemeClr val="bg1"/>
                </a:solidFill>
              </a:rPr>
              <a:t>Simplified navigation</a:t>
            </a:r>
          </a:p>
        </p:txBody>
      </p:sp>
      <p:sp>
        <p:nvSpPr>
          <p:cNvPr id="40" name="TekstSylinder 39"/>
          <p:cNvSpPr txBox="1"/>
          <p:nvPr userDrawn="1"/>
        </p:nvSpPr>
        <p:spPr>
          <a:xfrm>
            <a:off x="5099400" y="3992713"/>
            <a:ext cx="1993198" cy="584775"/>
          </a:xfrm>
          <a:prstGeom prst="rect">
            <a:avLst/>
          </a:prstGeom>
          <a:noFill/>
        </p:spPr>
        <p:txBody>
          <a:bodyPr wrap="square" rtlCol="0">
            <a:spAutoFit/>
          </a:bodyPr>
          <a:lstStyle/>
          <a:p>
            <a:pPr algn="ctr"/>
            <a:r>
              <a:rPr lang="en-US" sz="1600" dirty="0">
                <a:solidFill>
                  <a:schemeClr val="bg1"/>
                </a:solidFill>
              </a:rPr>
              <a:t>Modelling </a:t>
            </a:r>
            <a:br>
              <a:rPr lang="en-US" sz="1600" dirty="0">
                <a:solidFill>
                  <a:schemeClr val="bg1"/>
                </a:solidFill>
              </a:rPr>
            </a:br>
            <a:r>
              <a:rPr lang="en-US" sz="1600" dirty="0">
                <a:solidFill>
                  <a:schemeClr val="bg1"/>
                </a:solidFill>
              </a:rPr>
              <a:t>health threats</a:t>
            </a:r>
          </a:p>
        </p:txBody>
      </p:sp>
      <p:sp>
        <p:nvSpPr>
          <p:cNvPr id="41" name="TekstSylinder 40"/>
          <p:cNvSpPr txBox="1"/>
          <p:nvPr userDrawn="1"/>
        </p:nvSpPr>
        <p:spPr>
          <a:xfrm>
            <a:off x="3290283" y="5335848"/>
            <a:ext cx="1610145" cy="584775"/>
          </a:xfrm>
          <a:prstGeom prst="rect">
            <a:avLst/>
          </a:prstGeom>
          <a:noFill/>
        </p:spPr>
        <p:txBody>
          <a:bodyPr wrap="square" rtlCol="0">
            <a:spAutoFit/>
          </a:bodyPr>
          <a:lstStyle/>
          <a:p>
            <a:pPr algn="ctr"/>
            <a:r>
              <a:rPr lang="en-GB" sz="1600" dirty="0">
                <a:solidFill>
                  <a:schemeClr val="bg1"/>
                </a:solidFill>
              </a:rPr>
              <a:t>Working across</a:t>
            </a:r>
            <a:br>
              <a:rPr lang="en-GB" sz="1600" dirty="0">
                <a:solidFill>
                  <a:schemeClr val="bg1"/>
                </a:solidFill>
              </a:rPr>
            </a:br>
            <a:r>
              <a:rPr lang="en-GB" sz="1600" dirty="0">
                <a:solidFill>
                  <a:schemeClr val="bg1"/>
                </a:solidFill>
              </a:rPr>
              <a:t>sectors</a:t>
            </a:r>
          </a:p>
        </p:txBody>
      </p:sp>
      <p:sp>
        <p:nvSpPr>
          <p:cNvPr id="42" name="TekstSylinder 41"/>
          <p:cNvSpPr txBox="1"/>
          <p:nvPr userDrawn="1"/>
        </p:nvSpPr>
        <p:spPr>
          <a:xfrm>
            <a:off x="9137754" y="3992713"/>
            <a:ext cx="1894560" cy="584775"/>
          </a:xfrm>
          <a:prstGeom prst="rect">
            <a:avLst/>
          </a:prstGeom>
          <a:noFill/>
        </p:spPr>
        <p:txBody>
          <a:bodyPr wrap="square" rtlCol="0">
            <a:spAutoFit/>
          </a:bodyPr>
          <a:lstStyle/>
          <a:p>
            <a:pPr algn="ctr"/>
            <a:r>
              <a:rPr lang="en-US" sz="1600" dirty="0">
                <a:solidFill>
                  <a:schemeClr val="bg1"/>
                </a:solidFill>
              </a:rPr>
              <a:t>Dialogue and </a:t>
            </a:r>
            <a:br>
              <a:rPr lang="en-US" sz="1600" dirty="0">
                <a:solidFill>
                  <a:schemeClr val="bg1"/>
                </a:solidFill>
              </a:rPr>
            </a:br>
            <a:r>
              <a:rPr lang="en-US" sz="1600" dirty="0">
                <a:solidFill>
                  <a:schemeClr val="bg1"/>
                </a:solidFill>
              </a:rPr>
              <a:t>user involvement</a:t>
            </a:r>
          </a:p>
        </p:txBody>
      </p:sp>
      <p:sp>
        <p:nvSpPr>
          <p:cNvPr id="43" name="TekstSylinder 42"/>
          <p:cNvSpPr txBox="1"/>
          <p:nvPr userDrawn="1"/>
        </p:nvSpPr>
        <p:spPr>
          <a:xfrm>
            <a:off x="7233062" y="5335848"/>
            <a:ext cx="1723576" cy="584775"/>
          </a:xfrm>
          <a:prstGeom prst="rect">
            <a:avLst/>
          </a:prstGeom>
          <a:noFill/>
        </p:spPr>
        <p:txBody>
          <a:bodyPr wrap="square" rtlCol="0">
            <a:spAutoFit/>
          </a:bodyPr>
          <a:lstStyle/>
          <a:p>
            <a:pPr algn="ctr"/>
            <a:r>
              <a:rPr lang="en-US" sz="1600" dirty="0">
                <a:solidFill>
                  <a:schemeClr val="bg1"/>
                </a:solidFill>
              </a:rPr>
              <a:t>Unlocking the potential of data</a:t>
            </a:r>
          </a:p>
        </p:txBody>
      </p:sp>
      <p:sp>
        <p:nvSpPr>
          <p:cNvPr id="44" name="TekstSylinder 43"/>
          <p:cNvSpPr txBox="1"/>
          <p:nvPr userDrawn="1"/>
        </p:nvSpPr>
        <p:spPr>
          <a:xfrm>
            <a:off x="1287609" y="3992713"/>
            <a:ext cx="1672061" cy="584775"/>
          </a:xfrm>
          <a:prstGeom prst="rect">
            <a:avLst/>
          </a:prstGeom>
          <a:noFill/>
        </p:spPr>
        <p:txBody>
          <a:bodyPr wrap="none" rtlCol="0">
            <a:spAutoFit/>
          </a:bodyPr>
          <a:lstStyle/>
          <a:p>
            <a:pPr algn="ctr"/>
            <a:r>
              <a:rPr lang="en-US" sz="1600" dirty="0">
                <a:solidFill>
                  <a:schemeClr val="bg1"/>
                </a:solidFill>
              </a:rPr>
              <a:t>Interventions </a:t>
            </a:r>
            <a:br>
              <a:rPr lang="en-US" sz="1600" dirty="0">
                <a:solidFill>
                  <a:schemeClr val="bg1"/>
                </a:solidFill>
              </a:rPr>
            </a:br>
            <a:r>
              <a:rPr lang="en-US" sz="1600" dirty="0">
                <a:solidFill>
                  <a:schemeClr val="bg1"/>
                </a:solidFill>
              </a:rPr>
              <a:t>to improve health</a:t>
            </a:r>
          </a:p>
        </p:txBody>
      </p:sp>
      <p:sp>
        <p:nvSpPr>
          <p:cNvPr id="45" name="TekstSylinder 44"/>
          <p:cNvSpPr txBox="1"/>
          <p:nvPr userDrawn="1"/>
        </p:nvSpPr>
        <p:spPr>
          <a:xfrm>
            <a:off x="3215146" y="3992713"/>
            <a:ext cx="1760418" cy="584775"/>
          </a:xfrm>
          <a:prstGeom prst="rect">
            <a:avLst/>
          </a:prstGeom>
          <a:noFill/>
        </p:spPr>
        <p:txBody>
          <a:bodyPr wrap="none" rtlCol="0">
            <a:spAutoFit/>
          </a:bodyPr>
          <a:lstStyle/>
          <a:p>
            <a:pPr algn="ctr"/>
            <a:r>
              <a:rPr lang="en-US" sz="1600" dirty="0">
                <a:solidFill>
                  <a:schemeClr val="bg1"/>
                </a:solidFill>
              </a:rPr>
              <a:t>Sustainable health </a:t>
            </a:r>
            <a:br>
              <a:rPr lang="en-US" sz="1600" dirty="0">
                <a:solidFill>
                  <a:schemeClr val="bg1"/>
                </a:solidFill>
              </a:rPr>
            </a:br>
            <a:r>
              <a:rPr lang="en-US" sz="1600" dirty="0">
                <a:solidFill>
                  <a:schemeClr val="bg1"/>
                </a:solidFill>
              </a:rPr>
              <a:t>and care services</a:t>
            </a:r>
          </a:p>
        </p:txBody>
      </p:sp>
      <p:sp>
        <p:nvSpPr>
          <p:cNvPr id="46" name="TekstSylinder 45"/>
          <p:cNvSpPr txBox="1"/>
          <p:nvPr userDrawn="1"/>
        </p:nvSpPr>
        <p:spPr>
          <a:xfrm>
            <a:off x="7257185" y="3992713"/>
            <a:ext cx="1675331" cy="584775"/>
          </a:xfrm>
          <a:prstGeom prst="rect">
            <a:avLst/>
          </a:prstGeom>
          <a:noFill/>
        </p:spPr>
        <p:txBody>
          <a:bodyPr wrap="none" rtlCol="0">
            <a:spAutoFit/>
          </a:bodyPr>
          <a:lstStyle/>
          <a:p>
            <a:pPr algn="ctr"/>
            <a:r>
              <a:rPr lang="en-US" sz="1600" dirty="0">
                <a:solidFill>
                  <a:schemeClr val="bg1"/>
                </a:solidFill>
              </a:rPr>
              <a:t>Big data and </a:t>
            </a:r>
            <a:br>
              <a:rPr lang="en-US" sz="1600" dirty="0">
                <a:solidFill>
                  <a:schemeClr val="bg1"/>
                </a:solidFill>
              </a:rPr>
            </a:br>
            <a:r>
              <a:rPr lang="en-US" sz="1600" dirty="0">
                <a:solidFill>
                  <a:schemeClr val="bg1"/>
                </a:solidFill>
              </a:rPr>
              <a:t>advanced analysis</a:t>
            </a:r>
          </a:p>
        </p:txBody>
      </p:sp>
      <p:sp>
        <p:nvSpPr>
          <p:cNvPr id="47" name="TekstSylinder 46"/>
          <p:cNvSpPr txBox="1"/>
          <p:nvPr userDrawn="1"/>
        </p:nvSpPr>
        <p:spPr>
          <a:xfrm>
            <a:off x="3282729" y="1845624"/>
            <a:ext cx="5626540" cy="830997"/>
          </a:xfrm>
          <a:prstGeom prst="rect">
            <a:avLst/>
          </a:prstGeom>
          <a:noFill/>
        </p:spPr>
        <p:txBody>
          <a:bodyPr wrap="none" rtlCol="0">
            <a:spAutoFit/>
          </a:bodyPr>
          <a:lstStyle/>
          <a:p>
            <a:r>
              <a:rPr lang="en-US" sz="4800" dirty="0">
                <a:solidFill>
                  <a:schemeClr val="bg1"/>
                </a:solidFill>
              </a:rPr>
              <a:t>10 strategic initiatives</a:t>
            </a:r>
          </a:p>
        </p:txBody>
      </p:sp>
      <p:sp>
        <p:nvSpPr>
          <p:cNvPr id="48" name="TekstSylinder 47"/>
          <p:cNvSpPr txBox="1"/>
          <p:nvPr userDrawn="1"/>
        </p:nvSpPr>
        <p:spPr>
          <a:xfrm>
            <a:off x="9435658" y="5335848"/>
            <a:ext cx="1298753" cy="338554"/>
          </a:xfrm>
          <a:prstGeom prst="rect">
            <a:avLst/>
          </a:prstGeom>
          <a:noFill/>
        </p:spPr>
        <p:txBody>
          <a:bodyPr wrap="none" rtlCol="0">
            <a:spAutoFit/>
          </a:bodyPr>
          <a:lstStyle/>
          <a:p>
            <a:pPr algn="ctr"/>
            <a:r>
              <a:rPr lang="en-US" sz="1600" dirty="0">
                <a:solidFill>
                  <a:schemeClr val="bg1"/>
                </a:solidFill>
              </a:rPr>
              <a:t>Global health</a:t>
            </a:r>
          </a:p>
        </p:txBody>
      </p:sp>
      <p:grpSp>
        <p:nvGrpSpPr>
          <p:cNvPr id="49" name="Gruppe 48"/>
          <p:cNvGrpSpPr>
            <a:grpSpLocks noChangeAspect="1"/>
          </p:cNvGrpSpPr>
          <p:nvPr userDrawn="1"/>
        </p:nvGrpSpPr>
        <p:grpSpPr>
          <a:xfrm>
            <a:off x="5912927" y="1304923"/>
            <a:ext cx="366145" cy="366145"/>
            <a:chOff x="3222170" y="1299029"/>
            <a:chExt cx="540001" cy="540001"/>
          </a:xfrm>
        </p:grpSpPr>
        <p:sp>
          <p:nvSpPr>
            <p:cNvPr id="50" name="Sektor 49"/>
            <p:cNvSpPr/>
            <p:nvPr/>
          </p:nvSpPr>
          <p:spPr>
            <a:xfrm>
              <a:off x="3222171" y="1299029"/>
              <a:ext cx="540000" cy="540000"/>
            </a:xfrm>
            <a:prstGeom prst="pie">
              <a:avLst>
                <a:gd name="adj1" fmla="val 9094223"/>
                <a:gd name="adj2" fmla="val 1620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1" name="Sektor 50"/>
            <p:cNvSpPr/>
            <p:nvPr/>
          </p:nvSpPr>
          <p:spPr>
            <a:xfrm rot="8181538">
              <a:off x="3222170" y="1299029"/>
              <a:ext cx="540000" cy="540000"/>
            </a:xfrm>
            <a:prstGeom prst="pie">
              <a:avLst>
                <a:gd name="adj1" fmla="val 8033455"/>
                <a:gd name="adj2" fmla="val 1490463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2" name="Sektor 51"/>
            <p:cNvSpPr/>
            <p:nvPr/>
          </p:nvSpPr>
          <p:spPr>
            <a:xfrm rot="14353448">
              <a:off x="3222170" y="1299030"/>
              <a:ext cx="540000" cy="540000"/>
            </a:xfrm>
            <a:prstGeom prst="pie">
              <a:avLst>
                <a:gd name="adj1" fmla="val 8574431"/>
                <a:gd name="adj2" fmla="val 1637083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pic>
        <p:nvPicPr>
          <p:cNvPr id="53" name="Bilde 52"/>
          <p:cNvPicPr>
            <a:picLocks noChangeAspect="1"/>
          </p:cNvPicPr>
          <p:nvPr userDrawn="1"/>
        </p:nvPicPr>
        <p:blipFill>
          <a:blip r:embed="rId2" cstate="screen">
            <a:duotone>
              <a:prstClr val="black"/>
              <a:schemeClr val="accent6">
                <a:tint val="45000"/>
                <a:satMod val="400000"/>
              </a:schemeClr>
            </a:duotone>
            <a:extLst>
              <a:ext uri="{28A0092B-C50C-407E-A947-70E740481C1C}">
                <a14:useLocalDpi xmlns:a14="http://schemas.microsoft.com/office/drawing/2010/main"/>
              </a:ext>
            </a:extLst>
          </a:blip>
          <a:stretch>
            <a:fillRect/>
          </a:stretch>
        </p:blipFill>
        <p:spPr>
          <a:xfrm rot="10800000">
            <a:off x="7705155" y="3246840"/>
            <a:ext cx="779391" cy="734201"/>
          </a:xfrm>
          <a:prstGeom prst="rect">
            <a:avLst/>
          </a:prstGeom>
        </p:spPr>
      </p:pic>
      <p:pic>
        <p:nvPicPr>
          <p:cNvPr id="54" name="Bilde 53"/>
          <p:cNvPicPr>
            <a:picLocks noChangeAspect="1"/>
          </p:cNvPicPr>
          <p:nvPr userDrawn="1"/>
        </p:nvPicPr>
        <p:blipFill>
          <a:blip r:embed="rId3" cstate="screen">
            <a:duotone>
              <a:prstClr val="black"/>
              <a:schemeClr val="accent6">
                <a:tint val="45000"/>
                <a:satMod val="400000"/>
              </a:schemeClr>
            </a:duotone>
            <a:extLst>
              <a:ext uri="{28A0092B-C50C-407E-A947-70E740481C1C}">
                <a14:useLocalDpi xmlns:a14="http://schemas.microsoft.com/office/drawing/2010/main"/>
              </a:ext>
            </a:extLst>
          </a:blip>
          <a:stretch>
            <a:fillRect/>
          </a:stretch>
        </p:blipFill>
        <p:spPr>
          <a:xfrm>
            <a:off x="1829795" y="4726011"/>
            <a:ext cx="587689" cy="587689"/>
          </a:xfrm>
          <a:prstGeom prst="rect">
            <a:avLst/>
          </a:prstGeom>
        </p:spPr>
      </p:pic>
      <p:pic>
        <p:nvPicPr>
          <p:cNvPr id="55" name="Bilde 54"/>
          <p:cNvPicPr>
            <a:picLocks noChangeAspect="1"/>
          </p:cNvPicPr>
          <p:nvPr userDrawn="1"/>
        </p:nvPicPr>
        <p:blipFill>
          <a:blip r:embed="rId4" cstate="screen">
            <a:duotone>
              <a:prstClr val="black"/>
              <a:schemeClr val="accent6">
                <a:tint val="45000"/>
                <a:satMod val="400000"/>
              </a:schemeClr>
            </a:duotone>
            <a:extLst>
              <a:ext uri="{28A0092B-C50C-407E-A947-70E740481C1C}">
                <a14:useLocalDpi xmlns:a14="http://schemas.microsoft.com/office/drawing/2010/main"/>
              </a:ext>
            </a:extLst>
          </a:blip>
          <a:stretch>
            <a:fillRect/>
          </a:stretch>
        </p:blipFill>
        <p:spPr>
          <a:xfrm>
            <a:off x="5926636" y="4839195"/>
            <a:ext cx="338727" cy="361320"/>
          </a:xfrm>
          <a:prstGeom prst="rect">
            <a:avLst/>
          </a:prstGeom>
        </p:spPr>
      </p:pic>
      <p:pic>
        <p:nvPicPr>
          <p:cNvPr id="56" name="Bilde 55"/>
          <p:cNvPicPr>
            <a:picLocks noChangeAspect="1"/>
          </p:cNvPicPr>
          <p:nvPr userDrawn="1"/>
        </p:nvPicPr>
        <p:blipFill>
          <a:blip r:embed="rId5" cstate="screen">
            <a:duotone>
              <a:prstClr val="black"/>
              <a:schemeClr val="accent6">
                <a:tint val="45000"/>
                <a:satMod val="400000"/>
              </a:schemeClr>
            </a:duotone>
            <a:extLst>
              <a:ext uri="{28A0092B-C50C-407E-A947-70E740481C1C}">
                <a14:useLocalDpi xmlns:a14="http://schemas.microsoft.com/office/drawing/2010/main"/>
              </a:ext>
            </a:extLst>
          </a:blip>
          <a:stretch>
            <a:fillRect/>
          </a:stretch>
        </p:blipFill>
        <p:spPr>
          <a:xfrm>
            <a:off x="1860420" y="3350721"/>
            <a:ext cx="526439" cy="526439"/>
          </a:xfrm>
          <a:prstGeom prst="rect">
            <a:avLst/>
          </a:prstGeom>
        </p:spPr>
      </p:pic>
      <p:pic>
        <p:nvPicPr>
          <p:cNvPr id="57" name="Bilde 56"/>
          <p:cNvPicPr>
            <a:picLocks noChangeAspect="1"/>
          </p:cNvPicPr>
          <p:nvPr userDrawn="1"/>
        </p:nvPicPr>
        <p:blipFill>
          <a:blip r:embed="rId6" cstate="screen">
            <a:duotone>
              <a:prstClr val="black"/>
              <a:schemeClr val="accent6">
                <a:tint val="45000"/>
                <a:satMod val="400000"/>
              </a:schemeClr>
            </a:duotone>
            <a:extLst>
              <a:ext uri="{28A0092B-C50C-407E-A947-70E740481C1C}">
                <a14:useLocalDpi xmlns:a14="http://schemas.microsoft.com/office/drawing/2010/main"/>
              </a:ext>
            </a:extLst>
          </a:blip>
          <a:stretch>
            <a:fillRect/>
          </a:stretch>
        </p:blipFill>
        <p:spPr>
          <a:xfrm>
            <a:off x="5618640" y="3136581"/>
            <a:ext cx="954719" cy="954719"/>
          </a:xfrm>
          <a:prstGeom prst="rect">
            <a:avLst/>
          </a:prstGeom>
        </p:spPr>
      </p:pic>
      <p:pic>
        <p:nvPicPr>
          <p:cNvPr id="58" name="Bilde 57"/>
          <p:cNvPicPr>
            <a:picLocks noChangeAspect="1"/>
          </p:cNvPicPr>
          <p:nvPr userDrawn="1"/>
        </p:nvPicPr>
        <p:blipFill>
          <a:blip r:embed="rId7" cstate="screen">
            <a:duotone>
              <a:prstClr val="black"/>
              <a:schemeClr val="accent6">
                <a:tint val="45000"/>
                <a:satMod val="400000"/>
              </a:schemeClr>
            </a:duotone>
            <a:extLst>
              <a:ext uri="{28A0092B-C50C-407E-A947-70E740481C1C}">
                <a14:useLocalDpi xmlns:a14="http://schemas.microsoft.com/office/drawing/2010/main"/>
              </a:ext>
            </a:extLst>
          </a:blip>
          <a:stretch>
            <a:fillRect/>
          </a:stretch>
        </p:blipFill>
        <p:spPr>
          <a:xfrm>
            <a:off x="3728992" y="4653492"/>
            <a:ext cx="732726" cy="732726"/>
          </a:xfrm>
          <a:prstGeom prst="rect">
            <a:avLst/>
          </a:prstGeom>
        </p:spPr>
      </p:pic>
      <p:pic>
        <p:nvPicPr>
          <p:cNvPr id="59" name="Bilde 58"/>
          <p:cNvPicPr>
            <a:picLocks noChangeAspect="1"/>
          </p:cNvPicPr>
          <p:nvPr userDrawn="1"/>
        </p:nvPicPr>
        <p:blipFill>
          <a:blip r:embed="rId8" cstate="screen">
            <a:duotone>
              <a:prstClr val="black"/>
              <a:schemeClr val="accent6">
                <a:tint val="45000"/>
                <a:satMod val="400000"/>
              </a:schemeClr>
            </a:duotone>
            <a:extLst>
              <a:ext uri="{28A0092B-C50C-407E-A947-70E740481C1C}">
                <a14:useLocalDpi xmlns:a14="http://schemas.microsoft.com/office/drawing/2010/main"/>
              </a:ext>
            </a:extLst>
          </a:blip>
          <a:stretch>
            <a:fillRect/>
          </a:stretch>
        </p:blipFill>
        <p:spPr>
          <a:xfrm>
            <a:off x="9840185" y="3369091"/>
            <a:ext cx="489698" cy="489698"/>
          </a:xfrm>
          <a:prstGeom prst="rect">
            <a:avLst/>
          </a:prstGeom>
        </p:spPr>
      </p:pic>
      <p:pic>
        <p:nvPicPr>
          <p:cNvPr id="60" name="Bilde 59"/>
          <p:cNvPicPr>
            <a:picLocks noChangeAspect="1"/>
          </p:cNvPicPr>
          <p:nvPr userDrawn="1"/>
        </p:nvPicPr>
        <p:blipFill>
          <a:blip r:embed="rId9" cstate="screen">
            <a:duotone>
              <a:prstClr val="black"/>
              <a:schemeClr val="accent6">
                <a:tint val="45000"/>
                <a:satMod val="400000"/>
              </a:schemeClr>
            </a:duotone>
            <a:extLst>
              <a:ext uri="{28A0092B-C50C-407E-A947-70E740481C1C}">
                <a14:useLocalDpi xmlns:a14="http://schemas.microsoft.com/office/drawing/2010/main"/>
              </a:ext>
            </a:extLst>
          </a:blip>
          <a:stretch>
            <a:fillRect/>
          </a:stretch>
        </p:blipFill>
        <p:spPr>
          <a:xfrm>
            <a:off x="3819282" y="3337867"/>
            <a:ext cx="552147" cy="552147"/>
          </a:xfrm>
          <a:prstGeom prst="rect">
            <a:avLst/>
          </a:prstGeom>
        </p:spPr>
      </p:pic>
      <p:pic>
        <p:nvPicPr>
          <p:cNvPr id="61" name="Bilde 60"/>
          <p:cNvPicPr>
            <a:picLocks noChangeAspect="1"/>
          </p:cNvPicPr>
          <p:nvPr userDrawn="1"/>
        </p:nvPicPr>
        <p:blipFill>
          <a:blip r:embed="rId10" cstate="screen">
            <a:duotone>
              <a:prstClr val="black"/>
              <a:schemeClr val="accent6">
                <a:tint val="45000"/>
                <a:satMod val="400000"/>
              </a:schemeClr>
            </a:duotone>
            <a:extLst>
              <a:ext uri="{28A0092B-C50C-407E-A947-70E740481C1C}">
                <a14:useLocalDpi xmlns:a14="http://schemas.microsoft.com/office/drawing/2010/main"/>
              </a:ext>
            </a:extLst>
          </a:blip>
          <a:stretch>
            <a:fillRect/>
          </a:stretch>
        </p:blipFill>
        <p:spPr>
          <a:xfrm>
            <a:off x="7713835" y="4638840"/>
            <a:ext cx="762030" cy="762030"/>
          </a:xfrm>
          <a:prstGeom prst="rect">
            <a:avLst/>
          </a:prstGeom>
        </p:spPr>
      </p:pic>
      <p:pic>
        <p:nvPicPr>
          <p:cNvPr id="29" name="Bilde 28"/>
          <p:cNvPicPr>
            <a:picLocks noChangeAspect="1"/>
          </p:cNvPicPr>
          <p:nvPr userDrawn="1"/>
        </p:nvPicPr>
        <p:blipFill>
          <a:blip r:embed="rId11" cstate="screen">
            <a:duotone>
              <a:prstClr val="black"/>
              <a:schemeClr val="accent6">
                <a:tint val="45000"/>
                <a:satMod val="400000"/>
              </a:schemeClr>
            </a:duotone>
            <a:extLst>
              <a:ext uri="{28A0092B-C50C-407E-A947-70E740481C1C}">
                <a14:useLocalDpi xmlns:a14="http://schemas.microsoft.com/office/drawing/2010/main"/>
              </a:ext>
            </a:extLst>
          </a:blip>
          <a:stretch>
            <a:fillRect/>
          </a:stretch>
        </p:blipFill>
        <p:spPr>
          <a:xfrm>
            <a:off x="9893500" y="4815722"/>
            <a:ext cx="383068" cy="398482"/>
          </a:xfrm>
          <a:prstGeom prst="rect">
            <a:avLst/>
          </a:prstGeom>
        </p:spPr>
      </p:pic>
    </p:spTree>
    <p:extLst>
      <p:ext uri="{BB962C8B-B14F-4D97-AF65-F5344CB8AC3E}">
        <p14:creationId xmlns:p14="http://schemas.microsoft.com/office/powerpoint/2010/main" val="13703769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trategipresentasjon bilde 8/19">
    <p:spTree>
      <p:nvGrpSpPr>
        <p:cNvPr id="1" name=""/>
        <p:cNvGrpSpPr/>
        <p:nvPr/>
      </p:nvGrpSpPr>
      <p:grpSpPr>
        <a:xfrm>
          <a:off x="0" y="0"/>
          <a:ext cx="0" cy="0"/>
          <a:chOff x="0" y="0"/>
          <a:chExt cx="0" cy="0"/>
        </a:xfrm>
      </p:grpSpPr>
      <p:sp>
        <p:nvSpPr>
          <p:cNvPr id="7" name="Rektangel 6"/>
          <p:cNvSpPr/>
          <p:nvPr userDrawn="1"/>
        </p:nvSpPr>
        <p:spPr>
          <a:xfrm>
            <a:off x="161999" y="161998"/>
            <a:ext cx="4584172" cy="6535981"/>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pic>
        <p:nvPicPr>
          <p:cNvPr id="13" name="Bilde 1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79822" y="2171700"/>
            <a:ext cx="748527" cy="748527"/>
          </a:xfrm>
          <a:prstGeom prst="rect">
            <a:avLst/>
          </a:prstGeom>
        </p:spPr>
      </p:pic>
      <p:pic>
        <p:nvPicPr>
          <p:cNvPr id="15" name="Bilde 14"/>
          <p:cNvPicPr>
            <a:picLocks noChangeAspect="1"/>
          </p:cNvPicPr>
          <p:nvPr userDrawn="1"/>
        </p:nvPicPr>
        <p:blipFill rotWithShape="1">
          <a:blip r:embed="rId3" cstate="screen">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a:ext>
            </a:extLst>
          </a:blip>
          <a:srcRect r="-70"/>
          <a:stretch/>
        </p:blipFill>
        <p:spPr>
          <a:xfrm>
            <a:off x="4914899" y="161998"/>
            <a:ext cx="7118606" cy="6535980"/>
          </a:xfrm>
          <a:prstGeom prst="rect">
            <a:avLst/>
          </a:prstGeom>
        </p:spPr>
      </p:pic>
      <p:sp>
        <p:nvSpPr>
          <p:cNvPr id="16" name="Rektangel 15"/>
          <p:cNvSpPr/>
          <p:nvPr userDrawn="1"/>
        </p:nvSpPr>
        <p:spPr>
          <a:xfrm>
            <a:off x="10415754" y="6467146"/>
            <a:ext cx="1617751" cy="230832"/>
          </a:xfrm>
          <a:prstGeom prst="rect">
            <a:avLst/>
          </a:prstGeom>
        </p:spPr>
        <p:txBody>
          <a:bodyPr wrap="none">
            <a:spAutoFit/>
          </a:bodyPr>
          <a:lstStyle/>
          <a:p>
            <a:r>
              <a:rPr lang="nb-NO" sz="900" dirty="0"/>
              <a:t>Matt Schwartz / Unsplash.com</a:t>
            </a:r>
          </a:p>
        </p:txBody>
      </p:sp>
      <p:sp>
        <p:nvSpPr>
          <p:cNvPr id="9" name="TekstSylinder 8"/>
          <p:cNvSpPr txBox="1"/>
          <p:nvPr userDrawn="1"/>
        </p:nvSpPr>
        <p:spPr>
          <a:xfrm>
            <a:off x="1202632" y="3239870"/>
            <a:ext cx="2502906" cy="769441"/>
          </a:xfrm>
          <a:prstGeom prst="rect">
            <a:avLst/>
          </a:prstGeom>
          <a:noFill/>
        </p:spPr>
        <p:txBody>
          <a:bodyPr wrap="square" rtlCol="0">
            <a:spAutoFit/>
          </a:bodyPr>
          <a:lstStyle/>
          <a:p>
            <a:pPr algn="ctr"/>
            <a:r>
              <a:rPr lang="nb-NO" sz="2200" b="1" dirty="0" err="1"/>
              <a:t>Interventions</a:t>
            </a:r>
            <a:r>
              <a:rPr lang="nb-NO" sz="2200" b="1" dirty="0"/>
              <a:t> </a:t>
            </a:r>
            <a:br>
              <a:rPr lang="nb-NO" sz="2200" b="1" dirty="0"/>
            </a:br>
            <a:r>
              <a:rPr lang="nb-NO" sz="2200" b="1" dirty="0"/>
              <a:t>to </a:t>
            </a:r>
            <a:r>
              <a:rPr lang="nb-NO" sz="2200" b="1" dirty="0" err="1"/>
              <a:t>improve</a:t>
            </a:r>
            <a:r>
              <a:rPr lang="nb-NO" sz="2200" b="1" dirty="0"/>
              <a:t> </a:t>
            </a:r>
            <a:r>
              <a:rPr lang="nb-NO" sz="2200" b="1" dirty="0" err="1"/>
              <a:t>health</a:t>
            </a:r>
            <a:endParaRPr lang="nb-NO" sz="2200" b="1" dirty="0"/>
          </a:p>
        </p:txBody>
      </p:sp>
      <p:sp>
        <p:nvSpPr>
          <p:cNvPr id="10" name="Rektangel 9"/>
          <p:cNvSpPr/>
          <p:nvPr userDrawn="1"/>
        </p:nvSpPr>
        <p:spPr>
          <a:xfrm>
            <a:off x="389713" y="4328954"/>
            <a:ext cx="4128744" cy="969496"/>
          </a:xfrm>
          <a:prstGeom prst="rect">
            <a:avLst/>
          </a:prstGeom>
        </p:spPr>
        <p:txBody>
          <a:bodyPr wrap="square">
            <a:spAutoFit/>
          </a:bodyPr>
          <a:lstStyle/>
          <a:p>
            <a:pPr lvl="0" algn="ctr"/>
            <a:r>
              <a:rPr lang="nb-NO" sz="1900" dirty="0" err="1"/>
              <a:t>We</a:t>
            </a:r>
            <a:r>
              <a:rPr lang="nb-NO" sz="1900" dirty="0"/>
              <a:t> </a:t>
            </a:r>
            <a:r>
              <a:rPr lang="nb-NO" sz="1900" dirty="0" err="1"/>
              <a:t>will</a:t>
            </a:r>
            <a:r>
              <a:rPr lang="nb-NO" sz="1900" dirty="0"/>
              <a:t> show </a:t>
            </a:r>
            <a:r>
              <a:rPr lang="nb-NO" sz="1900" dirty="0" err="1"/>
              <a:t>which</a:t>
            </a:r>
            <a:r>
              <a:rPr lang="nb-NO" sz="1900" dirty="0"/>
              <a:t> </a:t>
            </a:r>
            <a:r>
              <a:rPr lang="nb-NO" sz="1900" dirty="0" err="1"/>
              <a:t>health</a:t>
            </a:r>
            <a:r>
              <a:rPr lang="nb-NO" sz="1900" dirty="0"/>
              <a:t> </a:t>
            </a:r>
            <a:r>
              <a:rPr lang="nb-NO" sz="1900" dirty="0" err="1"/>
              <a:t>interventions</a:t>
            </a:r>
            <a:r>
              <a:rPr lang="nb-NO" sz="1900" dirty="0"/>
              <a:t> </a:t>
            </a:r>
            <a:r>
              <a:rPr lang="nb-NO" sz="1900" dirty="0" err="1"/>
              <a:t>are</a:t>
            </a:r>
            <a:r>
              <a:rPr lang="nb-NO" sz="1900" dirty="0"/>
              <a:t> most </a:t>
            </a:r>
            <a:r>
              <a:rPr lang="nb-NO" sz="1900" dirty="0" err="1"/>
              <a:t>cost</a:t>
            </a:r>
            <a:r>
              <a:rPr lang="nb-NO" sz="1900" dirty="0"/>
              <a:t> </a:t>
            </a:r>
            <a:r>
              <a:rPr lang="nb-NO" sz="1900" dirty="0" err="1"/>
              <a:t>effective</a:t>
            </a:r>
            <a:r>
              <a:rPr lang="nb-NO" sz="1900" dirty="0"/>
              <a:t> and </a:t>
            </a:r>
            <a:r>
              <a:rPr lang="nb-NO" sz="1900" dirty="0" err="1"/>
              <a:t>equitable</a:t>
            </a:r>
            <a:r>
              <a:rPr lang="nb-NO" sz="1900" dirty="0"/>
              <a:t>.</a:t>
            </a:r>
          </a:p>
        </p:txBody>
      </p:sp>
    </p:spTree>
    <p:extLst>
      <p:ext uri="{BB962C8B-B14F-4D97-AF65-F5344CB8AC3E}">
        <p14:creationId xmlns:p14="http://schemas.microsoft.com/office/powerpoint/2010/main" val="492580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trategipresentasjon bilde 9/19">
    <p:spTree>
      <p:nvGrpSpPr>
        <p:cNvPr id="1" name=""/>
        <p:cNvGrpSpPr/>
        <p:nvPr/>
      </p:nvGrpSpPr>
      <p:grpSpPr>
        <a:xfrm>
          <a:off x="0" y="0"/>
          <a:ext cx="0" cy="0"/>
          <a:chOff x="0" y="0"/>
          <a:chExt cx="0" cy="0"/>
        </a:xfrm>
      </p:grpSpPr>
      <p:sp>
        <p:nvSpPr>
          <p:cNvPr id="5" name="Rektangel 4"/>
          <p:cNvSpPr/>
          <p:nvPr userDrawn="1"/>
        </p:nvSpPr>
        <p:spPr>
          <a:xfrm>
            <a:off x="162000" y="162000"/>
            <a:ext cx="4584172" cy="653598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pic>
        <p:nvPicPr>
          <p:cNvPr id="10" name="Bilde 9"/>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910997" y="161999"/>
            <a:ext cx="7119003" cy="6535981"/>
          </a:xfrm>
          <a:prstGeom prst="rect">
            <a:avLst/>
          </a:prstGeom>
        </p:spPr>
      </p:pic>
      <p:sp>
        <p:nvSpPr>
          <p:cNvPr id="11" name="Rektangel 10"/>
          <p:cNvSpPr/>
          <p:nvPr userDrawn="1"/>
        </p:nvSpPr>
        <p:spPr>
          <a:xfrm>
            <a:off x="10114091" y="6467148"/>
            <a:ext cx="1915909" cy="230832"/>
          </a:xfrm>
          <a:prstGeom prst="rect">
            <a:avLst/>
          </a:prstGeom>
        </p:spPr>
        <p:txBody>
          <a:bodyPr wrap="none">
            <a:spAutoFit/>
          </a:bodyPr>
          <a:lstStyle/>
          <a:p>
            <a:r>
              <a:rPr lang="nb-NO" sz="900" dirty="0"/>
              <a:t>Natalia </a:t>
            </a:r>
            <a:r>
              <a:rPr lang="nb-NO" sz="900" dirty="0" err="1"/>
              <a:t>Deriabina</a:t>
            </a:r>
            <a:r>
              <a:rPr lang="nb-NO" sz="900" dirty="0"/>
              <a:t> / Shutterstock.com</a:t>
            </a:r>
          </a:p>
        </p:txBody>
      </p:sp>
      <p:sp>
        <p:nvSpPr>
          <p:cNvPr id="12" name="TekstSylinder 11"/>
          <p:cNvSpPr txBox="1"/>
          <p:nvPr userDrawn="1"/>
        </p:nvSpPr>
        <p:spPr>
          <a:xfrm>
            <a:off x="1280271" y="3211257"/>
            <a:ext cx="2347630" cy="769441"/>
          </a:xfrm>
          <a:prstGeom prst="rect">
            <a:avLst/>
          </a:prstGeom>
          <a:noFill/>
        </p:spPr>
        <p:txBody>
          <a:bodyPr wrap="none" rtlCol="0">
            <a:spAutoFit/>
          </a:bodyPr>
          <a:lstStyle/>
          <a:p>
            <a:pPr algn="ctr"/>
            <a:r>
              <a:rPr lang="nb-NO" sz="2200" b="1" dirty="0" err="1"/>
              <a:t>Sustainable</a:t>
            </a:r>
            <a:r>
              <a:rPr lang="nb-NO" sz="2200" b="1" dirty="0"/>
              <a:t> </a:t>
            </a:r>
            <a:r>
              <a:rPr lang="nb-NO" sz="2200" b="1" dirty="0" err="1"/>
              <a:t>health</a:t>
            </a:r>
            <a:br>
              <a:rPr lang="nb-NO" sz="2200" b="1" dirty="0"/>
            </a:br>
            <a:r>
              <a:rPr lang="nb-NO" sz="2200" b="1" dirty="0"/>
              <a:t>and </a:t>
            </a:r>
            <a:r>
              <a:rPr lang="nb-NO" sz="2200" b="1" dirty="0" err="1"/>
              <a:t>care</a:t>
            </a:r>
            <a:r>
              <a:rPr lang="nb-NO" sz="2200" b="1" dirty="0"/>
              <a:t> services</a:t>
            </a:r>
          </a:p>
        </p:txBody>
      </p:sp>
      <p:sp>
        <p:nvSpPr>
          <p:cNvPr id="13" name="Rektangel 12"/>
          <p:cNvSpPr/>
          <p:nvPr userDrawn="1"/>
        </p:nvSpPr>
        <p:spPr>
          <a:xfrm>
            <a:off x="600596" y="4324225"/>
            <a:ext cx="3706981" cy="1261884"/>
          </a:xfrm>
          <a:prstGeom prst="rect">
            <a:avLst/>
          </a:prstGeom>
        </p:spPr>
        <p:txBody>
          <a:bodyPr wrap="square">
            <a:spAutoFit/>
          </a:bodyPr>
          <a:lstStyle/>
          <a:p>
            <a:pPr algn="ctr"/>
            <a:r>
              <a:rPr lang="nb-NO" sz="1900" dirty="0" err="1"/>
              <a:t>We</a:t>
            </a:r>
            <a:r>
              <a:rPr lang="nb-NO" sz="1900" dirty="0"/>
              <a:t> </a:t>
            </a:r>
            <a:r>
              <a:rPr lang="nb-NO" sz="1900" dirty="0" err="1"/>
              <a:t>will</a:t>
            </a:r>
            <a:r>
              <a:rPr lang="nb-NO" sz="1900" dirty="0"/>
              <a:t> </a:t>
            </a:r>
            <a:r>
              <a:rPr lang="nb-NO" sz="1900" dirty="0" err="1"/>
              <a:t>contribute</a:t>
            </a:r>
            <a:r>
              <a:rPr lang="nb-NO" sz="1900" dirty="0"/>
              <a:t> </a:t>
            </a:r>
            <a:r>
              <a:rPr lang="nb-NO" sz="1900" dirty="0" err="1"/>
              <a:t>knowledge</a:t>
            </a:r>
            <a:r>
              <a:rPr lang="nb-NO" sz="1900" dirty="0"/>
              <a:t> </a:t>
            </a:r>
            <a:br>
              <a:rPr lang="nb-NO" sz="1900" dirty="0"/>
            </a:br>
            <a:r>
              <a:rPr lang="nb-NO" sz="1900" dirty="0"/>
              <a:t>to </a:t>
            </a:r>
            <a:r>
              <a:rPr lang="nb-NO" sz="1900" dirty="0" err="1"/>
              <a:t>shape</a:t>
            </a:r>
            <a:r>
              <a:rPr lang="nb-NO" sz="1900" dirty="0"/>
              <a:t> </a:t>
            </a:r>
            <a:r>
              <a:rPr lang="nb-NO" sz="1900" dirty="0" err="1"/>
              <a:t>the</a:t>
            </a:r>
            <a:r>
              <a:rPr lang="nb-NO" sz="1900" dirty="0"/>
              <a:t> </a:t>
            </a:r>
            <a:r>
              <a:rPr lang="nb-NO" sz="1900" dirty="0" err="1"/>
              <a:t>health</a:t>
            </a:r>
            <a:r>
              <a:rPr lang="nb-NO" sz="1900" dirty="0"/>
              <a:t> and </a:t>
            </a:r>
            <a:r>
              <a:rPr lang="nb-NO" sz="1900" dirty="0" err="1"/>
              <a:t>care</a:t>
            </a:r>
            <a:r>
              <a:rPr lang="nb-NO" sz="1900" dirty="0"/>
              <a:t> services for </a:t>
            </a:r>
            <a:r>
              <a:rPr lang="nb-NO" sz="1900" dirty="0" err="1"/>
              <a:t>future</a:t>
            </a:r>
            <a:r>
              <a:rPr lang="nb-NO" sz="1900" dirty="0"/>
              <a:t> </a:t>
            </a:r>
            <a:r>
              <a:rPr lang="nb-NO" sz="1900" dirty="0" err="1"/>
              <a:t>generations</a:t>
            </a:r>
            <a:r>
              <a:rPr lang="nb-NO" sz="1900" dirty="0"/>
              <a:t>.</a:t>
            </a:r>
          </a:p>
          <a:p>
            <a:pPr algn="ctr"/>
            <a:r>
              <a:rPr lang="nb-NO" sz="1900" dirty="0"/>
              <a:t> </a:t>
            </a:r>
          </a:p>
        </p:txBody>
      </p:sp>
      <p:pic>
        <p:nvPicPr>
          <p:cNvPr id="14" name="Bilde 1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087876" y="2060307"/>
            <a:ext cx="732421" cy="732421"/>
          </a:xfrm>
          <a:prstGeom prst="rect">
            <a:avLst/>
          </a:prstGeom>
        </p:spPr>
      </p:pic>
    </p:spTree>
    <p:extLst>
      <p:ext uri="{BB962C8B-B14F-4D97-AF65-F5344CB8AC3E}">
        <p14:creationId xmlns:p14="http://schemas.microsoft.com/office/powerpoint/2010/main" val="14311209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2633866"/>
      </p:ext>
    </p:extLst>
  </p:cSld>
  <p:clrMap bg1="lt1" tx1="dk1" bg2="lt2" tx2="dk2" accent1="accent1" accent2="accent2" accent3="accent3" accent4="accent4" accent5="accent5" accent6="accent6" hlink="hlink" folHlink="folHlink"/>
  <p:sldLayoutIdLst>
    <p:sldLayoutId id="2147483679"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80" r:id="rId19"/>
  </p:sldLayoutIdLst>
  <p:hf sldNum="0" hdr="0" ftr="0"/>
  <p:txStyles>
    <p:titleStyle>
      <a:lvl1pPr algn="l" defTabSz="914446" rtl="0" eaLnBrk="1" latinLnBrk="0" hangingPunct="1">
        <a:lnSpc>
          <a:spcPct val="90000"/>
        </a:lnSpc>
        <a:spcBef>
          <a:spcPct val="0"/>
        </a:spcBef>
        <a:buNone/>
        <a:defRPr sz="4651" kern="1200">
          <a:solidFill>
            <a:schemeClr val="accent6"/>
          </a:solidFill>
          <a:latin typeface="+mj-lt"/>
          <a:ea typeface="+mj-ea"/>
          <a:cs typeface="+mj-cs"/>
        </a:defRPr>
      </a:lvl1pPr>
    </p:titleStyle>
    <p:bodyStyle>
      <a:lvl1pPr marL="180036" indent="-180036" algn="l" defTabSz="914446" rtl="0" eaLnBrk="1" latinLnBrk="0" hangingPunct="1">
        <a:lnSpc>
          <a:spcPct val="120000"/>
        </a:lnSpc>
        <a:spcBef>
          <a:spcPts val="0"/>
        </a:spcBef>
        <a:spcAft>
          <a:spcPts val="650"/>
        </a:spcAft>
        <a:buClr>
          <a:schemeClr val="accent4"/>
        </a:buClr>
        <a:buSzPct val="100000"/>
        <a:buFontTx/>
        <a:buBlip>
          <a:blip r:embed="rId21"/>
        </a:buBlip>
        <a:defRPr sz="1900" kern="1200">
          <a:solidFill>
            <a:schemeClr val="dk1"/>
          </a:solidFill>
          <a:latin typeface="+mn-lt"/>
          <a:ea typeface="+mn-ea"/>
          <a:cs typeface="+mn-cs"/>
        </a:defRPr>
      </a:lvl1pPr>
      <a:lvl2pPr marL="540108" indent="-180036" algn="l" defTabSz="914446" rtl="0" eaLnBrk="1" latinLnBrk="0" hangingPunct="1">
        <a:lnSpc>
          <a:spcPct val="90000"/>
        </a:lnSpc>
        <a:spcBef>
          <a:spcPts val="500"/>
        </a:spcBef>
        <a:buClr>
          <a:schemeClr val="accent4"/>
        </a:buClr>
        <a:buFontTx/>
        <a:buBlip>
          <a:blip r:embed="rId21"/>
        </a:buBlip>
        <a:defRPr sz="1600" kern="1200">
          <a:solidFill>
            <a:schemeClr val="dk1"/>
          </a:solidFill>
          <a:latin typeface="+mn-lt"/>
          <a:ea typeface="+mn-ea"/>
          <a:cs typeface="+mn-cs"/>
        </a:defRPr>
      </a:lvl2pPr>
      <a:lvl3pPr marL="720144" indent="-180036" algn="l" defTabSz="914446" rtl="0" eaLnBrk="1" latinLnBrk="0" hangingPunct="1">
        <a:lnSpc>
          <a:spcPct val="90000"/>
        </a:lnSpc>
        <a:spcBef>
          <a:spcPts val="500"/>
        </a:spcBef>
        <a:buClr>
          <a:schemeClr val="accent4"/>
        </a:buClr>
        <a:buFontTx/>
        <a:buBlip>
          <a:blip r:embed="rId21"/>
        </a:buBlip>
        <a:defRPr sz="1400" kern="1200">
          <a:solidFill>
            <a:schemeClr val="dk1"/>
          </a:solidFill>
          <a:latin typeface="+mn-lt"/>
          <a:ea typeface="+mn-ea"/>
          <a:cs typeface="+mn-cs"/>
        </a:defRPr>
      </a:lvl3pPr>
      <a:lvl4pPr marL="900180" indent="-180036" algn="l" defTabSz="914446" rtl="0" eaLnBrk="1" latinLnBrk="0" hangingPunct="1">
        <a:lnSpc>
          <a:spcPct val="90000"/>
        </a:lnSpc>
        <a:spcBef>
          <a:spcPts val="500"/>
        </a:spcBef>
        <a:buClr>
          <a:schemeClr val="accent4"/>
        </a:buClr>
        <a:buFontTx/>
        <a:buBlip>
          <a:blip r:embed="rId21"/>
        </a:buBlip>
        <a:defRPr sz="1300" kern="1200">
          <a:solidFill>
            <a:schemeClr val="dk1"/>
          </a:solidFill>
          <a:latin typeface="+mn-lt"/>
          <a:ea typeface="+mn-ea"/>
          <a:cs typeface="+mn-cs"/>
        </a:defRPr>
      </a:lvl4pPr>
      <a:lvl5pPr marL="1080216" indent="-180036" algn="l" defTabSz="914446" rtl="0" eaLnBrk="1" latinLnBrk="0" hangingPunct="1">
        <a:lnSpc>
          <a:spcPct val="90000"/>
        </a:lnSpc>
        <a:spcBef>
          <a:spcPts val="500"/>
        </a:spcBef>
        <a:buClr>
          <a:schemeClr val="accent4"/>
        </a:buClr>
        <a:buFontTx/>
        <a:buBlip>
          <a:blip r:embed="rId21"/>
        </a:buBlip>
        <a:defRPr sz="1200" kern="1200">
          <a:solidFill>
            <a:schemeClr val="dk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8"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3723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26869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40247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919112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89684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6087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112359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67544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00724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11641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01112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00976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680389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81608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02016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19838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07652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51881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3302570"/>
      </p:ext>
    </p:extLst>
  </p:cSld>
  <p:clrMapOvr>
    <a:masterClrMapping/>
  </p:clrMapOvr>
</p:sld>
</file>

<file path=ppt/theme/theme1.xml><?xml version="1.0" encoding="utf-8"?>
<a:theme xmlns:a="http://schemas.openxmlformats.org/drawingml/2006/main" name="2_Office-tema">
  <a:themeElements>
    <a:clrScheme name="Office-tema">
      <a:dk1>
        <a:sysClr val="windowText" lastClr="000000"/>
      </a:dk1>
      <a:lt1>
        <a:sysClr val="window" lastClr="FFFFFF"/>
      </a:lt1>
      <a:dk2>
        <a:srgbClr val="44546A"/>
      </a:dk2>
      <a:lt2>
        <a:srgbClr val="E9E6DF"/>
      </a:lt2>
      <a:accent1>
        <a:srgbClr val="CFC4B6"/>
      </a:accent1>
      <a:accent2>
        <a:srgbClr val="6796A7"/>
      </a:accent2>
      <a:accent3>
        <a:srgbClr val="B32C5B"/>
      </a:accent3>
      <a:accent4>
        <a:srgbClr val="EE756A"/>
      </a:accent4>
      <a:accent5>
        <a:srgbClr val="5A1646"/>
      </a:accent5>
      <a:accent6>
        <a:srgbClr val="3A3B63"/>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HI_KD-stoltenbergutvalget KLP Trondheim 2018-03-03" id="{759170D7-47C5-4E72-ADF1-8568722C0729}" vid="{A68EF478-A7DE-4D1D-80D2-C7056604986B}"/>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cae4446-6fd3-4dac-af60-e561b325d6d5" xsi:nil="true"/>
    <lcf76f155ced4ddcb4097134ff3c332f xmlns="fe213fdf-b9f4-43a5-acfa-f978f8eabdf9">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DA94479125F79E4DB0F047764E273213" ma:contentTypeVersion="12" ma:contentTypeDescription="Opprett et nytt dokument." ma:contentTypeScope="" ma:versionID="f0cd2fb273da4c0a6bf914d5a9a4f230">
  <xsd:schema xmlns:xsd="http://www.w3.org/2001/XMLSchema" xmlns:xs="http://www.w3.org/2001/XMLSchema" xmlns:p="http://schemas.microsoft.com/office/2006/metadata/properties" xmlns:ns2="fe213fdf-b9f4-43a5-acfa-f978f8eabdf9" xmlns:ns3="4cae4446-6fd3-4dac-af60-e561b325d6d5" targetNamespace="http://schemas.microsoft.com/office/2006/metadata/properties" ma:root="true" ma:fieldsID="2c230cf8f85a26104c8fd497949447a1" ns2:_="" ns3:_="">
    <xsd:import namespace="fe213fdf-b9f4-43a5-acfa-f978f8eabdf9"/>
    <xsd:import namespace="4cae4446-6fd3-4dac-af60-e561b325d6d5"/>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213fdf-b9f4-43a5-acfa-f978f8eabd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Bildemerkelapper" ma:readOnly="false" ma:fieldId="{5cf76f15-5ced-4ddc-b409-7134ff3c332f}" ma:taxonomyMulti="true" ma:sspId="e7140caa-8402-4c36-9a5d-f51276ec0a9c"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cae4446-6fd3-4dac-af60-e561b325d6d5" elementFormDefault="qualified">
    <xsd:import namespace="http://schemas.microsoft.com/office/2006/documentManagement/types"/>
    <xsd:import namespace="http://schemas.microsoft.com/office/infopath/2007/PartnerControls"/>
    <xsd:element name="SharedWithUsers" ma:index="11"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Delingsdetaljer" ma:internalName="SharedWithDetails" ma:readOnly="true">
      <xsd:simpleType>
        <xsd:restriction base="dms:Note">
          <xsd:maxLength value="255"/>
        </xsd:restriction>
      </xsd:simpleType>
    </xsd:element>
    <xsd:element name="TaxCatchAll" ma:index="15" nillable="true" ma:displayName="Taxonomy Catch All Column" ma:hidden="true" ma:list="{0b90e0f2-3d50-4ade-af6f-d0f9497f0195}" ma:internalName="TaxCatchAll" ma:showField="CatchAllData" ma:web="4cae4446-6fd3-4dac-af60-e561b325d6d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06EC77E-C9A9-4BF0-8AB8-9D52A867D83C}">
  <ds:schemaRefs>
    <ds:schemaRef ds:uri="http://schemas.microsoft.com/office/2006/documentManagement/types"/>
    <ds:schemaRef ds:uri="http://schemas.openxmlformats.org/package/2006/metadata/core-properties"/>
    <ds:schemaRef ds:uri="http://purl.org/dc/elements/1.1/"/>
    <ds:schemaRef ds:uri="http://purl.org/dc/dcmitype/"/>
    <ds:schemaRef ds:uri="http://purl.org/dc/terms/"/>
    <ds:schemaRef ds:uri="4cae4446-6fd3-4dac-af60-e561b325d6d5"/>
    <ds:schemaRef ds:uri="http://www.w3.org/XML/1998/namespace"/>
    <ds:schemaRef ds:uri="http://schemas.microsoft.com/office/2006/metadata/properties"/>
    <ds:schemaRef ds:uri="http://schemas.microsoft.com/office/infopath/2007/PartnerControls"/>
    <ds:schemaRef ds:uri="fe213fdf-b9f4-43a5-acfa-f978f8eabdf9"/>
  </ds:schemaRefs>
</ds:datastoreItem>
</file>

<file path=customXml/itemProps2.xml><?xml version="1.0" encoding="utf-8"?>
<ds:datastoreItem xmlns:ds="http://schemas.openxmlformats.org/officeDocument/2006/customXml" ds:itemID="{C2192A78-D82B-408A-A008-46C33E28472B}">
  <ds:schemaRefs>
    <ds:schemaRef ds:uri="http://schemas.microsoft.com/sharepoint/v3/contenttype/forms"/>
  </ds:schemaRefs>
</ds:datastoreItem>
</file>

<file path=customXml/itemProps3.xml><?xml version="1.0" encoding="utf-8"?>
<ds:datastoreItem xmlns:ds="http://schemas.openxmlformats.org/officeDocument/2006/customXml" ds:itemID="{0BEB51A1-FA6A-4349-9413-3422481D50B1}"/>
</file>

<file path=docProps/app.xml><?xml version="1.0" encoding="utf-8"?>
<Properties xmlns="http://schemas.openxmlformats.org/officeDocument/2006/extended-properties" xmlns:vt="http://schemas.openxmlformats.org/officeDocument/2006/docPropsVTypes">
  <TotalTime>0</TotalTime>
  <Words>1580</Words>
  <Application>Microsoft Office PowerPoint</Application>
  <PresentationFormat>Widescreen</PresentationFormat>
  <Paragraphs>99</Paragraphs>
  <Slides>19</Slides>
  <Notes>19</Notes>
  <HiddenSlides>0</HiddenSlides>
  <MMClips>0</MMClips>
  <ScaleCrop>false</ScaleCrop>
  <HeadingPairs>
    <vt:vector size="6" baseType="variant">
      <vt:variant>
        <vt:lpstr>Brukte skrifter</vt:lpstr>
      </vt:variant>
      <vt:variant>
        <vt:i4>3</vt:i4>
      </vt:variant>
      <vt:variant>
        <vt:lpstr>Tema</vt:lpstr>
      </vt:variant>
      <vt:variant>
        <vt:i4>1</vt:i4>
      </vt:variant>
      <vt:variant>
        <vt:lpstr>Lysbildetitler</vt:lpstr>
      </vt:variant>
      <vt:variant>
        <vt:i4>19</vt:i4>
      </vt:variant>
    </vt:vector>
  </HeadingPairs>
  <TitlesOfParts>
    <vt:vector size="23" baseType="lpstr">
      <vt:lpstr>Arial</vt:lpstr>
      <vt:lpstr>Brandon Text Regular</vt:lpstr>
      <vt:lpstr>Calibri</vt:lpstr>
      <vt:lpstr>2_Office-tema</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vector>
  </TitlesOfParts>
  <Company>FHI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Vikum, Eirik</dc:creator>
  <cp:keywords/>
  <cp:lastModifiedBy>Roar Samuelsen</cp:lastModifiedBy>
  <cp:revision>546</cp:revision>
  <cp:lastPrinted>2018-12-17T10:25:34Z</cp:lastPrinted>
  <dcterms:created xsi:type="dcterms:W3CDTF">2018-10-26T20:08:56Z</dcterms:created>
  <dcterms:modified xsi:type="dcterms:W3CDTF">2023-12-13T11:38:57Z</dcterms:modified>
  <cp:contentStatus>Endelig</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0x010100DA94479125F79E4DB0F047764E273213</vt:lpwstr>
  </property>
  <property fmtid="{D5CDD505-2E9C-101B-9397-08002B2CF9AE}" pid="3" name="TaxKeyword">
    <vt:lpwstr/>
  </property>
  <property fmtid="{D5CDD505-2E9C-101B-9397-08002B2CF9AE}" pid="4" name="FHITopic">
    <vt:lpwstr/>
  </property>
  <property fmtid="{D5CDD505-2E9C-101B-9397-08002B2CF9AE}" pid="5" name="_MarkAsFinal">
    <vt:bool>true</vt:bool>
  </property>
  <property fmtid="{D5CDD505-2E9C-101B-9397-08002B2CF9AE}" pid="6" name="FHI_Topic">
    <vt:lpwstr/>
  </property>
  <property fmtid="{D5CDD505-2E9C-101B-9397-08002B2CF9AE}" pid="7" name="MediaServiceImageTags">
    <vt:lpwstr/>
  </property>
</Properties>
</file>